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 Harter" initials="VH" lastIdx="0" clrIdx="0">
    <p:extLst>
      <p:ext uri="{19B8F6BF-5375-455C-9EA6-DF929625EA0E}">
        <p15:presenceInfo xmlns:p15="http://schemas.microsoft.com/office/powerpoint/2012/main" userId="V Hart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411E"/>
    <a:srgbClr val="9A003B"/>
    <a:srgbClr val="9966FF"/>
    <a:srgbClr val="FFFFFF"/>
    <a:srgbClr val="D1A3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8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101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37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247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901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960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668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013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774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071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185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937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286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0C237-D18E-4E5D-919F-27EA61B4644C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170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ytham-cofe-web-logo(1) –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827" y="110722"/>
            <a:ext cx="1490345" cy="430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4619896" y="1582599"/>
            <a:ext cx="2952206" cy="609782"/>
          </a:xfrm>
          <a:prstGeom prst="rect">
            <a:avLst/>
          </a:prstGeom>
          <a:solidFill>
            <a:srgbClr val="D1A33B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Christian Value – Determination</a:t>
            </a:r>
          </a:p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‘I can do all things through him who strengthens me.’ Philippians 4:13</a:t>
            </a:r>
          </a:p>
          <a:p>
            <a:endParaRPr lang="en-GB" sz="950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619897" y="42009"/>
            <a:ext cx="2952206" cy="1399257"/>
          </a:xfrm>
          <a:prstGeom prst="rect">
            <a:avLst/>
          </a:prstGeom>
          <a:noFill/>
          <a:ln w="3810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 Primary" pitchFamily="50" charset="0"/>
              </a:rPr>
              <a:t>Year -  Reception Spring 1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 Primary" pitchFamily="50" charset="0"/>
              </a:rPr>
              <a:t>‘Winter Wonderland’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 Primary" pitchFamily="50" charset="0"/>
              </a:rPr>
              <a:t>Charity – Brian House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66052" y="110722"/>
            <a:ext cx="4180114" cy="6332829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100" b="1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100" b="1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100" b="1" dirty="0">
                <a:solidFill>
                  <a:schemeClr val="tx1"/>
                </a:solidFill>
                <a:latin typeface="Sassoon Primary" pitchFamily="50" charset="0"/>
              </a:rPr>
              <a:t>English - </a:t>
            </a: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 </a:t>
            </a:r>
            <a:r>
              <a:rPr lang="en-GB" sz="1100" b="1" dirty="0">
                <a:solidFill>
                  <a:schemeClr val="tx1"/>
                </a:solidFill>
                <a:latin typeface="Sassoon Primary" pitchFamily="50" charset="0"/>
              </a:rPr>
              <a:t>Texts</a:t>
            </a: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   The Story of Snow (non-fiction)</a:t>
            </a:r>
          </a:p>
          <a:p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                            The Snow Queen (fiction)</a:t>
            </a:r>
          </a:p>
          <a:p>
            <a:r>
              <a:rPr lang="en-GB" sz="1100" b="1" dirty="0">
                <a:solidFill>
                  <a:schemeClr val="tx1"/>
                </a:solidFill>
                <a:latin typeface="Sassoon Primary" pitchFamily="50" charset="0"/>
              </a:rPr>
              <a:t>Writing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Encourage effective pen grip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Practise forming lower-case and capital letters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Spell words by identifying sounds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To begin to write a short sentence</a:t>
            </a:r>
          </a:p>
          <a:p>
            <a:r>
              <a:rPr lang="en-GB" sz="1100" b="1" dirty="0">
                <a:solidFill>
                  <a:schemeClr val="tx1"/>
                </a:solidFill>
                <a:latin typeface="Sassoon Primary" pitchFamily="50" charset="0"/>
              </a:rPr>
              <a:t>Nursery Rhymes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Ten in a Bed,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Sing a Song of Six Pence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Mulberry Bush</a:t>
            </a:r>
          </a:p>
          <a:p>
            <a:r>
              <a:rPr lang="en-GB" sz="1100" b="1" dirty="0">
                <a:solidFill>
                  <a:schemeClr val="tx1"/>
                </a:solidFill>
                <a:latin typeface="Sassoon Primary" pitchFamily="50" charset="0"/>
              </a:rPr>
              <a:t>Phonics : Little </a:t>
            </a:r>
            <a:r>
              <a:rPr lang="en-GB" sz="1100" b="1" dirty="0" err="1">
                <a:solidFill>
                  <a:schemeClr val="tx1"/>
                </a:solidFill>
                <a:latin typeface="Sassoon Primary" pitchFamily="50" charset="0"/>
              </a:rPr>
              <a:t>Wandle</a:t>
            </a:r>
            <a:r>
              <a:rPr lang="en-GB" sz="1100" b="1" dirty="0">
                <a:solidFill>
                  <a:schemeClr val="tx1"/>
                </a:solidFill>
                <a:latin typeface="Sassoon Primary" pitchFamily="50" charset="0"/>
              </a:rPr>
              <a:t> – Phase 3 graphemes</a:t>
            </a:r>
          </a:p>
          <a:p>
            <a:r>
              <a:rPr lang="en-GB" sz="1100" dirty="0" err="1">
                <a:solidFill>
                  <a:schemeClr val="tx1"/>
                </a:solidFill>
                <a:latin typeface="Sassoon Primary" pitchFamily="50" charset="0"/>
              </a:rPr>
              <a:t>ai</a:t>
            </a: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  </a:t>
            </a:r>
            <a:r>
              <a:rPr lang="en-GB" sz="1100" dirty="0" err="1">
                <a:solidFill>
                  <a:schemeClr val="tx1"/>
                </a:solidFill>
                <a:latin typeface="Sassoon Primary" pitchFamily="50" charset="0"/>
              </a:rPr>
              <a:t>ee</a:t>
            </a: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  </a:t>
            </a:r>
            <a:r>
              <a:rPr lang="en-GB" sz="1100" dirty="0" err="1">
                <a:solidFill>
                  <a:schemeClr val="tx1"/>
                </a:solidFill>
                <a:latin typeface="Sassoon Primary" pitchFamily="50" charset="0"/>
              </a:rPr>
              <a:t>igh</a:t>
            </a: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  </a:t>
            </a:r>
            <a:r>
              <a:rPr lang="en-GB" sz="1100" dirty="0" err="1">
                <a:solidFill>
                  <a:schemeClr val="tx1"/>
                </a:solidFill>
                <a:latin typeface="Sassoon Primary" pitchFamily="50" charset="0"/>
              </a:rPr>
              <a:t>oa</a:t>
            </a: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  </a:t>
            </a:r>
            <a:r>
              <a:rPr lang="en-GB" sz="1100" dirty="0" err="1">
                <a:solidFill>
                  <a:schemeClr val="tx1"/>
                </a:solidFill>
                <a:latin typeface="Sassoon Primary" pitchFamily="50" charset="0"/>
              </a:rPr>
              <a:t>oo</a:t>
            </a: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  </a:t>
            </a:r>
            <a:r>
              <a:rPr lang="en-GB" sz="1100" dirty="0" err="1">
                <a:solidFill>
                  <a:schemeClr val="tx1"/>
                </a:solidFill>
                <a:latin typeface="Sassoon Primary" pitchFamily="50" charset="0"/>
              </a:rPr>
              <a:t>oo</a:t>
            </a: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  </a:t>
            </a:r>
            <a:r>
              <a:rPr lang="en-GB" sz="1100" dirty="0" err="1">
                <a:solidFill>
                  <a:schemeClr val="tx1"/>
                </a:solidFill>
                <a:latin typeface="Sassoon Primary" pitchFamily="50" charset="0"/>
              </a:rPr>
              <a:t>ar</a:t>
            </a: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  or  </a:t>
            </a:r>
            <a:r>
              <a:rPr lang="en-GB" sz="1100" dirty="0" err="1">
                <a:solidFill>
                  <a:schemeClr val="tx1"/>
                </a:solidFill>
                <a:latin typeface="Sassoon Primary" pitchFamily="50" charset="0"/>
              </a:rPr>
              <a:t>ur</a:t>
            </a: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  ow  oi  ear  air  </a:t>
            </a:r>
            <a:r>
              <a:rPr lang="en-GB" sz="1100" dirty="0" err="1">
                <a:solidFill>
                  <a:schemeClr val="tx1"/>
                </a:solidFill>
                <a:latin typeface="Sassoon Primary" pitchFamily="50" charset="0"/>
              </a:rPr>
              <a:t>er</a:t>
            </a:r>
            <a:endParaRPr lang="en-GB" sz="11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Words with double letters and longer words</a:t>
            </a:r>
          </a:p>
          <a:p>
            <a:r>
              <a:rPr lang="en-GB" sz="1100" b="1" dirty="0">
                <a:solidFill>
                  <a:schemeClr val="tx1"/>
                </a:solidFill>
                <a:latin typeface="Sassoon Primary" pitchFamily="50" charset="0"/>
              </a:rPr>
              <a:t>Read the tricky words – </a:t>
            </a: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was  you  they  my  by  all  are  sure  pure</a:t>
            </a:r>
          </a:p>
          <a:p>
            <a:r>
              <a:rPr lang="en-GB" sz="1100" b="1" dirty="0">
                <a:solidFill>
                  <a:schemeClr val="tx1"/>
                </a:solidFill>
                <a:latin typeface="Sassoon Primary" pitchFamily="50" charset="0"/>
              </a:rPr>
              <a:t>Phonics and reading</a:t>
            </a:r>
          </a:p>
          <a:p>
            <a:pPr marL="171450" indent="-171450">
              <a:buFontTx/>
              <a:buChar char="-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Daily phonics lesson</a:t>
            </a:r>
          </a:p>
          <a:p>
            <a:pPr marL="171450" indent="-171450">
              <a:buFontTx/>
              <a:buChar char="-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X3 reading practise sessions per week</a:t>
            </a:r>
          </a:p>
          <a:p>
            <a:pPr marL="171450" indent="-171450">
              <a:buFontTx/>
              <a:buChar char="-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X3 opportunity to select a reading for pleasure book</a:t>
            </a:r>
          </a:p>
          <a:p>
            <a:pPr marL="171450" indent="-171450">
              <a:buFontTx/>
              <a:buChar char="-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X1 visit to the school library</a:t>
            </a:r>
          </a:p>
          <a:p>
            <a:endParaRPr lang="en-GB" sz="1100" b="1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100" b="1" dirty="0">
                <a:solidFill>
                  <a:schemeClr val="tx1"/>
                </a:solidFill>
                <a:latin typeface="Sassoon Primary" pitchFamily="50" charset="0"/>
              </a:rPr>
              <a:t>Maths – White Rose </a:t>
            </a:r>
          </a:p>
          <a:p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Alive in 5, Mass and Capacity, Growing 6, 7, 8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06411E"/>
                </a:solidFill>
                <a:latin typeface="Sassoon Primary" pitchFamily="50" charset="0"/>
              </a:rPr>
              <a:t>Introducing 0, comparing numbers to 5 – more than/same/fewer, comparing quantities using a variety of objects and representations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06411E"/>
                </a:solidFill>
                <a:latin typeface="Sassoon Primary" pitchFamily="50" charset="0"/>
              </a:rPr>
              <a:t>Develop an understanding that all numbers are made up of smaller numbers, explore different compositions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>
                <a:solidFill>
                  <a:srgbClr val="06411E"/>
                </a:solidFill>
                <a:latin typeface="Sassoon Primary" pitchFamily="50" charset="0"/>
              </a:rPr>
              <a:t>Subitise</a:t>
            </a:r>
            <a:r>
              <a:rPr lang="en-GB" sz="1100" dirty="0">
                <a:solidFill>
                  <a:srgbClr val="06411E"/>
                </a:solidFill>
                <a:latin typeface="Sassoon Primary" pitchFamily="50" charset="0"/>
              </a:rPr>
              <a:t> (instantly recognise small quantities without counting)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06411E"/>
                </a:solidFill>
                <a:latin typeface="Sassoon Primary" pitchFamily="50" charset="0"/>
              </a:rPr>
              <a:t>Comparing mass – using balance scales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06411E"/>
                </a:solidFill>
                <a:latin typeface="Sassoon Primary" pitchFamily="50" charset="0"/>
              </a:rPr>
              <a:t>Capacity – explore using different materials and understand full, empty, half full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06411E"/>
                </a:solidFill>
                <a:latin typeface="Sassoon Primary" pitchFamily="50" charset="0"/>
              </a:rPr>
              <a:t>Representing 6, 7 and 8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06411E"/>
                </a:solidFill>
                <a:latin typeface="Sassoon Primary" pitchFamily="50" charset="0"/>
              </a:rPr>
              <a:t>One more and one less</a:t>
            </a:r>
          </a:p>
          <a:p>
            <a:endParaRPr lang="en-GB" sz="1100" dirty="0">
              <a:solidFill>
                <a:srgbClr val="06411E"/>
              </a:solidFill>
              <a:latin typeface="Sassoon Primary" pitchFamily="50" charset="0"/>
            </a:endParaRPr>
          </a:p>
          <a:p>
            <a:endParaRPr lang="en-GB" sz="11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200" dirty="0">
                <a:latin typeface="Sassoon Primary" pitchFamily="50" charset="0"/>
              </a:rPr>
              <a:t>growing u</a:t>
            </a:r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837713" y="110722"/>
            <a:ext cx="4172496" cy="6264116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200" b="1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b="1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b="1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b="1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b="1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b="1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b="1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b="1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b="1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b="1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b="1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b="1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b="1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b="1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b="1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b="1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b="1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b="1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b="1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b="1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100" b="1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100" b="1" dirty="0">
                <a:solidFill>
                  <a:schemeClr val="tx1"/>
                </a:solidFill>
                <a:latin typeface="Sassoon Primary" pitchFamily="50" charset="0"/>
              </a:rPr>
              <a:t>Personal, Social and Emotional Development</a:t>
            </a:r>
          </a:p>
          <a:p>
            <a:r>
              <a:rPr lang="en-GB" sz="1100" b="1" dirty="0">
                <a:solidFill>
                  <a:schemeClr val="tx1"/>
                </a:solidFill>
                <a:latin typeface="Sassoon Primary" pitchFamily="50" charset="0"/>
              </a:rPr>
              <a:t>Coram – Being My Best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Yes I can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Bouncing Back when things go wrong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My healthy mind, healthy eating, a good night sleep, move your body</a:t>
            </a:r>
          </a:p>
          <a:p>
            <a:r>
              <a:rPr lang="en-GB" sz="1100" b="1" dirty="0">
                <a:solidFill>
                  <a:schemeClr val="tx1"/>
                </a:solidFill>
                <a:latin typeface="Sassoon Primary" pitchFamily="50" charset="0"/>
              </a:rPr>
              <a:t>Understanding the World</a:t>
            </a:r>
          </a:p>
          <a:p>
            <a:r>
              <a:rPr lang="en-GB" sz="1100" b="1" dirty="0">
                <a:solidFill>
                  <a:schemeClr val="tx1"/>
                </a:solidFill>
                <a:latin typeface="Sassoon Primary" pitchFamily="50" charset="0"/>
              </a:rPr>
              <a:t>Seasonal Changes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Talk about the weather in Winter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How does the ground change when it rains?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How do puddles change over time after it rains? </a:t>
            </a:r>
          </a:p>
          <a:p>
            <a:r>
              <a:rPr lang="en-GB" sz="1100" b="1" dirty="0">
                <a:solidFill>
                  <a:schemeClr val="tx1"/>
                </a:solidFill>
                <a:latin typeface="Sassoon Primary" pitchFamily="50" charset="0"/>
              </a:rPr>
              <a:t>Materials, including changing materials</a:t>
            </a:r>
          </a:p>
          <a:p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Observing how objects melt and change over time and in different conditions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How quickly do ice cubes melt in different areas of the playground?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How does a block of ice change over time?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How does a snowman change over time?</a:t>
            </a:r>
          </a:p>
          <a:p>
            <a:endParaRPr lang="en-GB" sz="11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100" b="1" dirty="0">
                <a:solidFill>
                  <a:schemeClr val="tx1"/>
                </a:solidFill>
                <a:latin typeface="Sassoon Primary" pitchFamily="50" charset="0"/>
              </a:rPr>
              <a:t>Physical Development</a:t>
            </a:r>
            <a:endParaRPr lang="en-GB" sz="1100" dirty="0">
              <a:solidFill>
                <a:schemeClr val="tx1"/>
              </a:solidFill>
              <a:latin typeface="Sassoon Primary" pitchFamily="50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PE passport - Fundamental Movement Skills – Rosie’s Walk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To experiment with different ways of moving – sliding/shuffling/jumping/skipping/jumping/hopping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Climbing under, over and through climbing equipment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Experiment with different ways of travelling on hands and feet</a:t>
            </a:r>
          </a:p>
          <a:p>
            <a:endParaRPr lang="en-GB" sz="11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100" b="1" dirty="0">
                <a:solidFill>
                  <a:schemeClr val="tx1"/>
                </a:solidFill>
                <a:latin typeface="Sassoon Primary" pitchFamily="50" charset="0"/>
              </a:rPr>
              <a:t>Expressive Arts and Design</a:t>
            </a:r>
          </a:p>
          <a:p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Musical Stories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To use actions to tell a story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To move to music changing movements to reflect tempo and pitch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To use instruments to represent actions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To compare and perform own musical story</a:t>
            </a:r>
          </a:p>
          <a:p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Painting and Mixed Media – </a:t>
            </a:r>
            <a:r>
              <a:rPr lang="en-GB" sz="1100" dirty="0" err="1">
                <a:solidFill>
                  <a:schemeClr val="tx1"/>
                </a:solidFill>
                <a:latin typeface="Sassoon Primary" pitchFamily="50" charset="0"/>
              </a:rPr>
              <a:t>AccessArt</a:t>
            </a: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 – Still Life inspired by the artist Cezanne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To respond to Cezanne still life paintings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To create and photograph their own still </a:t>
            </a:r>
            <a:r>
              <a:rPr lang="en-GB" sz="1100">
                <a:solidFill>
                  <a:schemeClr val="tx1"/>
                </a:solidFill>
                <a:latin typeface="Sassoon Primary" pitchFamily="50" charset="0"/>
              </a:rPr>
              <a:t>life composition</a:t>
            </a:r>
            <a:endParaRPr lang="en-GB" sz="110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603068" y="2373444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b="1" dirty="0">
                <a:solidFill>
                  <a:schemeClr val="tx1"/>
                </a:solidFill>
                <a:latin typeface="Sassoon Primary" pitchFamily="50" charset="0"/>
              </a:rPr>
              <a:t>Special event 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– Blackburn Diocese celebrate 100</a:t>
            </a:r>
            <a:r>
              <a:rPr lang="en-GB" sz="950" baseline="30000" dirty="0">
                <a:solidFill>
                  <a:schemeClr val="tx1"/>
                </a:solidFill>
                <a:latin typeface="Sassoon Primary" pitchFamily="50" charset="0"/>
              </a:rPr>
              <a:t>th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 Birthday 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603068" y="3067264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b="1" dirty="0">
                <a:solidFill>
                  <a:schemeClr val="tx1"/>
                </a:solidFill>
                <a:latin typeface="Sassoon Primary" pitchFamily="50" charset="0"/>
              </a:rPr>
              <a:t>Enrichment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 – Winter Walk</a:t>
            </a:r>
          </a:p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Right Start Road Safety training</a:t>
            </a:r>
          </a:p>
        </p:txBody>
      </p:sp>
      <p:sp>
        <p:nvSpPr>
          <p:cNvPr id="33" name="Rectangle 32"/>
          <p:cNvSpPr/>
          <p:nvPr/>
        </p:nvSpPr>
        <p:spPr>
          <a:xfrm>
            <a:off x="4594495" y="3767750"/>
            <a:ext cx="2977608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b="1" dirty="0">
                <a:solidFill>
                  <a:schemeClr val="tx1"/>
                </a:solidFill>
                <a:latin typeface="Sassoon Primary" pitchFamily="50" charset="0"/>
              </a:rPr>
              <a:t>Enterprise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 – Raise money for NSPCC</a:t>
            </a:r>
          </a:p>
          <a:p>
            <a:r>
              <a:rPr lang="en-GB" sz="950" b="1" dirty="0">
                <a:solidFill>
                  <a:schemeClr val="tx1"/>
                </a:solidFill>
                <a:latin typeface="Sassoon Primary" pitchFamily="50" charset="0"/>
              </a:rPr>
              <a:t>Community Links 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– Heritage Centre Art Competition </a:t>
            </a:r>
          </a:p>
        </p:txBody>
      </p:sp>
      <p:sp>
        <p:nvSpPr>
          <p:cNvPr id="35" name="Rectangle 34"/>
          <p:cNvSpPr/>
          <p:nvPr/>
        </p:nvSpPr>
        <p:spPr>
          <a:xfrm>
            <a:off x="4594495" y="4373635"/>
            <a:ext cx="2952206" cy="620229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Half-termly events </a:t>
            </a: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– Children’s Mental Health Week 9</a:t>
            </a:r>
            <a:r>
              <a:rPr lang="en-GB" sz="1000" baseline="30000" dirty="0">
                <a:solidFill>
                  <a:schemeClr val="tx1"/>
                </a:solidFill>
                <a:latin typeface="Sassoon Primary" pitchFamily="50" charset="0"/>
              </a:rPr>
              <a:t>th</a:t>
            </a: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 February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Parent/carer Evenings – 11</a:t>
            </a:r>
            <a:r>
              <a:rPr lang="en-GB" sz="1000" baseline="30000" dirty="0">
                <a:solidFill>
                  <a:schemeClr val="tx1"/>
                </a:solidFill>
                <a:latin typeface="Sassoon Primary" pitchFamily="50" charset="0"/>
              </a:rPr>
              <a:t>th</a:t>
            </a: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 and 12</a:t>
            </a:r>
            <a:r>
              <a:rPr lang="en-GB" sz="1000" baseline="30000" dirty="0">
                <a:solidFill>
                  <a:schemeClr val="tx1"/>
                </a:solidFill>
                <a:latin typeface="Sassoon Primary" pitchFamily="50" charset="0"/>
              </a:rPr>
              <a:t>th</a:t>
            </a: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 February</a:t>
            </a:r>
          </a:p>
          <a:p>
            <a:endParaRPr lang="en-GB" sz="950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4594495" y="5122836"/>
            <a:ext cx="2952206" cy="1156666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b="1" dirty="0">
                <a:solidFill>
                  <a:schemeClr val="tx1"/>
                </a:solidFill>
                <a:latin typeface="Sassoon Primary" pitchFamily="50" charset="0"/>
              </a:rPr>
              <a:t>British Value 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– Mutual Respect</a:t>
            </a:r>
          </a:p>
          <a:p>
            <a:r>
              <a:rPr lang="en-GB" sz="950" b="1" dirty="0">
                <a:solidFill>
                  <a:schemeClr val="tx1"/>
                </a:solidFill>
                <a:latin typeface="Sassoon Primary" pitchFamily="50" charset="0"/>
              </a:rPr>
              <a:t>RE – Stories Jesus Heard</a:t>
            </a:r>
          </a:p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What stories did Jesus hear when he was growing up?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Noah and the Ark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Jonah and the Whale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Moses</a:t>
            </a:r>
          </a:p>
          <a:p>
            <a:endParaRPr lang="en-GB" sz="950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4164558"/>
              </p:ext>
            </p:extLst>
          </p:nvPr>
        </p:nvGraphicFramePr>
        <p:xfrm>
          <a:off x="182880" y="6523808"/>
          <a:ext cx="11818620" cy="243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13180">
                  <a:extLst>
                    <a:ext uri="{9D8B030D-6E8A-4147-A177-3AD203B41FA5}">
                      <a16:colId xmlns:a16="http://schemas.microsoft.com/office/drawing/2014/main" val="1621879501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245780125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781995852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69825853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178322418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772126965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231715789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920206904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4079128790"/>
                    </a:ext>
                  </a:extLst>
                </a:gridCol>
              </a:tblGrid>
              <a:tr h="14316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Thankfulness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Love</a:t>
                      </a:r>
                    </a:p>
                  </a:txBody>
                  <a:tcPr>
                    <a:solidFill>
                      <a:srgbClr val="9A003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Respect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Friendship</a:t>
                      </a:r>
                    </a:p>
                  </a:txBody>
                  <a:tcPr>
                    <a:solidFill>
                      <a:srgbClr val="996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Honesty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Faith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Service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Determination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Forgiveness</a:t>
                      </a:r>
                    </a:p>
                  </a:txBody>
                  <a:tcPr>
                    <a:solidFill>
                      <a:srgbClr val="99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89516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59237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5720</TotalTime>
  <Words>571</Words>
  <Application>Microsoft Office PowerPoint</Application>
  <PresentationFormat>Widescreen</PresentationFormat>
  <Paragraphs>136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Primary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Gray</dc:creator>
  <cp:lastModifiedBy>Harter, Victoria</cp:lastModifiedBy>
  <cp:revision>44</cp:revision>
  <cp:lastPrinted>2023-12-05T14:46:37Z</cp:lastPrinted>
  <dcterms:created xsi:type="dcterms:W3CDTF">2023-11-30T21:20:23Z</dcterms:created>
  <dcterms:modified xsi:type="dcterms:W3CDTF">2026-01-08T12:13:10Z</dcterms:modified>
</cp:coreProperties>
</file>