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A003B"/>
    <a:srgbClr val="9966FF"/>
    <a:srgbClr val="FFFFFF"/>
    <a:srgbClr val="D1A33B"/>
    <a:srgbClr val="0641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8" autoAdjust="0"/>
    <p:restoredTop sz="94660"/>
  </p:normalViewPr>
  <p:slideViewPr>
    <p:cSldViewPr snapToGrid="0" showGuides="1">
      <p:cViewPr>
        <p:scale>
          <a:sx n="100" d="100"/>
          <a:sy n="100" d="100"/>
        </p:scale>
        <p:origin x="312" y="2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1371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247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901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960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668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013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774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071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185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937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286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0C237-D18E-4E5D-919F-27EA61B4644C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170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ytham-cofe-web-logo(1) –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0827" y="110722"/>
            <a:ext cx="1490345" cy="430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4619897" y="1585378"/>
            <a:ext cx="2952206" cy="602145"/>
          </a:xfrm>
          <a:prstGeom prst="rect">
            <a:avLst/>
          </a:prstGeom>
          <a:solidFill>
            <a:srgbClr val="D1A33B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8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800" b="1" dirty="0">
                <a:solidFill>
                  <a:schemeClr val="tx1"/>
                </a:solidFill>
                <a:latin typeface="Sassoon Primary" pitchFamily="50" charset="0"/>
              </a:rPr>
              <a:t>Christian Value </a:t>
            </a:r>
            <a:r>
              <a:rPr lang="en-GB" sz="800" dirty="0">
                <a:solidFill>
                  <a:schemeClr val="tx1"/>
                </a:solidFill>
                <a:latin typeface="Sassoon Primary" pitchFamily="50" charset="0"/>
              </a:rPr>
              <a:t>– </a:t>
            </a:r>
            <a:r>
              <a:rPr lang="en-GB" sz="800" b="1" dirty="0">
                <a:solidFill>
                  <a:schemeClr val="tx1"/>
                </a:solidFill>
                <a:latin typeface="Sassoon Primary" pitchFamily="50" charset="0"/>
              </a:rPr>
              <a:t>Forgiveness</a:t>
            </a:r>
          </a:p>
          <a:p>
            <a:r>
              <a:rPr lang="en-GB" sz="800" dirty="0">
                <a:solidFill>
                  <a:schemeClr val="tx1"/>
                </a:solidFill>
                <a:latin typeface="Sassoon Primary" pitchFamily="50" charset="0"/>
              </a:rPr>
              <a:t>‘For if you forgive other people when they sin against you, your heavenly father will also forgive you. .’ Matthew 6:14</a:t>
            </a:r>
          </a:p>
          <a:p>
            <a:endParaRPr lang="en-GB" sz="950" dirty="0">
              <a:solidFill>
                <a:schemeClr val="tx1"/>
              </a:solidFill>
              <a:latin typeface="Sassoon Primary" pitchFamily="50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619897" y="42009"/>
            <a:ext cx="2952206" cy="1399257"/>
          </a:xfrm>
          <a:prstGeom prst="rect">
            <a:avLst/>
          </a:prstGeom>
          <a:noFill/>
          <a:ln w="3810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pPr algn="ctr"/>
            <a:r>
              <a:rPr lang="en-GB" sz="900" b="1" dirty="0">
                <a:solidFill>
                  <a:schemeClr val="tx1"/>
                </a:solidFill>
                <a:latin typeface="Sassoon Primary" pitchFamily="50" charset="0"/>
              </a:rPr>
              <a:t>Year Reception </a:t>
            </a: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Spring 2 ‘Come Outside’</a:t>
            </a:r>
          </a:p>
          <a:p>
            <a:pPr algn="ctr"/>
            <a:endParaRPr lang="en-GB" sz="900" dirty="0">
              <a:solidFill>
                <a:schemeClr val="tx1"/>
              </a:solidFill>
              <a:latin typeface="Sassoon Primary" pitchFamily="50" charset="0"/>
            </a:endParaRPr>
          </a:p>
          <a:p>
            <a:pPr algn="ctr"/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Charity – Comic Relief</a:t>
            </a:r>
          </a:p>
          <a:p>
            <a:pPr algn="ctr"/>
            <a:endParaRPr lang="en-GB" sz="900" dirty="0">
              <a:solidFill>
                <a:schemeClr val="tx1"/>
              </a:solidFill>
              <a:latin typeface="Sassoon Primary" pitchFamily="50" charset="0"/>
            </a:endParaRPr>
          </a:p>
          <a:p>
            <a:pPr algn="ctr"/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82880" y="42009"/>
            <a:ext cx="4180114" cy="6332829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English - </a:t>
            </a: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 </a:t>
            </a:r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Texts</a:t>
            </a: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   The Bee Book (non-fiction)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                              </a:t>
            </a:r>
            <a:r>
              <a:rPr lang="en-GB" sz="1000" dirty="0" err="1">
                <a:solidFill>
                  <a:schemeClr val="tx1"/>
                </a:solidFill>
                <a:latin typeface="Sassoon Primary" pitchFamily="50" charset="0"/>
              </a:rPr>
              <a:t>Superworm</a:t>
            </a: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 (fiction)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                             The Bad Tempered Ladybird</a:t>
            </a:r>
          </a:p>
          <a:p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Writing </a:t>
            </a:r>
            <a:endParaRPr lang="en-GB" sz="1000" dirty="0">
              <a:solidFill>
                <a:schemeClr val="tx1"/>
              </a:solidFill>
              <a:latin typeface="Sassoon Primary" pitchFamily="50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Practise forming lower-case and capital letters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Spell words by identifying sounds including digraphs and </a:t>
            </a:r>
            <a:r>
              <a:rPr lang="en-GB" sz="1000" dirty="0" err="1">
                <a:solidFill>
                  <a:schemeClr val="tx1"/>
                </a:solidFill>
                <a:latin typeface="Sassoon Primary" pitchFamily="50" charset="0"/>
              </a:rPr>
              <a:t>trigraphs</a:t>
            </a: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. Spell tricky words taught so far.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Say sentences orally before writing them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To write a short sentence with finger spaces and a full stop</a:t>
            </a:r>
          </a:p>
          <a:p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Nursery Rhymes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There’s a Tiny Caterpillar on a Leaf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Little Miss </a:t>
            </a:r>
            <a:r>
              <a:rPr lang="en-GB" sz="1000" dirty="0" err="1">
                <a:solidFill>
                  <a:schemeClr val="tx1"/>
                </a:solidFill>
                <a:latin typeface="Sassoon Primary" pitchFamily="50" charset="0"/>
              </a:rPr>
              <a:t>Muffet</a:t>
            </a:r>
            <a:endParaRPr lang="en-GB" sz="1000" dirty="0">
              <a:solidFill>
                <a:schemeClr val="tx1"/>
              </a:solidFill>
              <a:latin typeface="Sassoon Primary" pitchFamily="50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Worm at the bottom of the garden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Phonics : Little </a:t>
            </a:r>
            <a:r>
              <a:rPr lang="en-GB" sz="1000" b="1" dirty="0" err="1">
                <a:solidFill>
                  <a:schemeClr val="tx1"/>
                </a:solidFill>
                <a:latin typeface="Sassoon Primary" pitchFamily="50" charset="0"/>
              </a:rPr>
              <a:t>Wandle</a:t>
            </a:r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 – Review all Phase 3 graphemes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Words with double letters and longer words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Words with 2 or more </a:t>
            </a:r>
            <a:r>
              <a:rPr lang="en-GB" sz="1000" dirty="0" err="1">
                <a:solidFill>
                  <a:schemeClr val="tx1"/>
                </a:solidFill>
                <a:latin typeface="Sassoon Primary" pitchFamily="50" charset="0"/>
              </a:rPr>
              <a:t>digrpahs</a:t>
            </a:r>
            <a:endParaRPr lang="en-GB" sz="10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Words ending in – </a:t>
            </a:r>
            <a:r>
              <a:rPr lang="en-GB" sz="1000" dirty="0" err="1">
                <a:solidFill>
                  <a:schemeClr val="tx1"/>
                </a:solidFill>
                <a:latin typeface="Sassoon Primary" pitchFamily="50" charset="0"/>
              </a:rPr>
              <a:t>ing</a:t>
            </a:r>
            <a:endParaRPr lang="en-GB" sz="10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1000" dirty="0" err="1">
                <a:solidFill>
                  <a:schemeClr val="tx1"/>
                </a:solidFill>
                <a:latin typeface="Sassoon Primary" pitchFamily="50" charset="0"/>
              </a:rPr>
              <a:t>Compund</a:t>
            </a: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 words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Words with –</a:t>
            </a:r>
            <a:r>
              <a:rPr lang="en-GB" sz="1000" dirty="0" err="1">
                <a:solidFill>
                  <a:schemeClr val="tx1"/>
                </a:solidFill>
                <a:latin typeface="Sassoon Primary" pitchFamily="50" charset="0"/>
              </a:rPr>
              <a:t>es</a:t>
            </a: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 at the end</a:t>
            </a:r>
          </a:p>
          <a:p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Review all tricky words taught so far. 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Learn how to spell them</a:t>
            </a:r>
          </a:p>
          <a:p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Phonics and reading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Daily phonics lesson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X3 reading practise sessions per week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X3 opportunity to select a reading for pleasure book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X1 visit to the school library</a:t>
            </a:r>
          </a:p>
          <a:p>
            <a:endParaRPr lang="en-GB" sz="1000" b="1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Maths – White Rose 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Length, height and time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Exploring and comparing length and height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Talking about time, ordering and sequencing time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Building 9 and 10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Building 9 and 10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Number bonds to 10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Doubles to 10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Exploring 3-D shapes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Recognising and naming 3-D shapes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3-D shapes and patterns in the environment</a:t>
            </a:r>
          </a:p>
        </p:txBody>
      </p:sp>
      <p:sp>
        <p:nvSpPr>
          <p:cNvPr id="20" name="Rectangle 19"/>
          <p:cNvSpPr/>
          <p:nvPr/>
        </p:nvSpPr>
        <p:spPr>
          <a:xfrm>
            <a:off x="7829004" y="110721"/>
            <a:ext cx="4172496" cy="6332829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RE – Easter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Why do Christians believe Easter is all about love?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Retell the story of Easter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Identify symbols associated with Easter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To know that Easter is the most important time of the year for the church</a:t>
            </a:r>
          </a:p>
          <a:p>
            <a:endParaRPr lang="en-GB" sz="1000" b="1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Understanding the World</a:t>
            </a:r>
          </a:p>
          <a:p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Living Things and their Habitats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Look for </a:t>
            </a:r>
            <a:r>
              <a:rPr lang="en-GB" sz="1000" dirty="0" err="1">
                <a:solidFill>
                  <a:schemeClr val="tx1"/>
                </a:solidFill>
                <a:latin typeface="Sassoon Primary" pitchFamily="50" charset="0"/>
              </a:rPr>
              <a:t>minibeasts</a:t>
            </a: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 in the school grounds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Use magnifying glasses to identify </a:t>
            </a:r>
            <a:r>
              <a:rPr lang="en-GB" sz="1000" dirty="0" err="1">
                <a:solidFill>
                  <a:schemeClr val="tx1"/>
                </a:solidFill>
                <a:latin typeface="Sassoon Primary" pitchFamily="50" charset="0"/>
              </a:rPr>
              <a:t>minibeasts</a:t>
            </a:r>
            <a:endParaRPr lang="en-GB" sz="1000" dirty="0">
              <a:solidFill>
                <a:schemeClr val="tx1"/>
              </a:solidFill>
              <a:latin typeface="Sassoon Primary" pitchFamily="50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Look for plants in different areas of the school grounds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To understand the need to respect and care for the natural  environment and all living things</a:t>
            </a:r>
          </a:p>
          <a:p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Family History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Using the language of time and ordering experiences when talking about members of their immediate family</a:t>
            </a:r>
          </a:p>
          <a:p>
            <a:endParaRPr lang="en-GB" sz="10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Physical Development</a:t>
            </a:r>
            <a:endParaRPr lang="en-GB" sz="1000" dirty="0">
              <a:solidFill>
                <a:schemeClr val="tx1"/>
              </a:solidFill>
              <a:latin typeface="Sassoon Primary" pitchFamily="50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PE passport - Fundamental Movement Skills Mini Beasts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To perform the basic skill of jumping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Travel under, over, through balancing and climbing equipment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To catch a large sponge ball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To catch with increasing accuracy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To roll in a variety of ways</a:t>
            </a:r>
          </a:p>
          <a:p>
            <a:endParaRPr lang="en-GB" sz="10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1000" b="1">
                <a:solidFill>
                  <a:schemeClr val="tx1"/>
                </a:solidFill>
                <a:latin typeface="Sassoon Primary" pitchFamily="50" charset="0"/>
              </a:rPr>
              <a:t>Expressive </a:t>
            </a:r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Arts and Design</a:t>
            </a:r>
          </a:p>
          <a:p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Musical and Movement</a:t>
            </a:r>
            <a:endParaRPr lang="en-GB" sz="1000" dirty="0">
              <a:solidFill>
                <a:schemeClr val="tx1"/>
              </a:solidFill>
              <a:latin typeface="Sassoon Primary" pitchFamily="50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To move like minibeasts (linked to PE)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Action songs using Makaton signs – to perform action songs to an audience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To explore the beat through music and express feelings and emotions through movement to music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To explore pitch and tempo through scarf dancing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DT Textiles – Designing a bookmark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Painting and Mixed Media</a:t>
            </a:r>
          </a:p>
          <a:p>
            <a:r>
              <a:rPr lang="en-GB" sz="1000" b="1" dirty="0" err="1">
                <a:solidFill>
                  <a:schemeClr val="tx1"/>
                </a:solidFill>
                <a:latin typeface="Sassoon Primary" pitchFamily="50" charset="0"/>
              </a:rPr>
              <a:t>AccessArt</a:t>
            </a:r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 – </a:t>
            </a: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Clay Play and Printing with string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To paint pictures on canvas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Observational drawings of trees, plants and </a:t>
            </a:r>
            <a:r>
              <a:rPr lang="en-GB" sz="1000" dirty="0" err="1">
                <a:solidFill>
                  <a:schemeClr val="tx1"/>
                </a:solidFill>
                <a:latin typeface="Sassoon Primary" pitchFamily="50" charset="0"/>
              </a:rPr>
              <a:t>minibeasts</a:t>
            </a: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 in the school grounds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Outdoor painting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603068" y="2373444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b="1" dirty="0">
                <a:solidFill>
                  <a:schemeClr val="tx1"/>
                </a:solidFill>
                <a:latin typeface="Sassoon Primary" pitchFamily="50" charset="0"/>
              </a:rPr>
              <a:t>Special event </a:t>
            </a: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– World Book Day 6</a:t>
            </a:r>
            <a:r>
              <a:rPr lang="en-GB" sz="950" baseline="30000" dirty="0">
                <a:solidFill>
                  <a:schemeClr val="tx1"/>
                </a:solidFill>
                <a:latin typeface="Sassoon Primary" pitchFamily="50" charset="0"/>
              </a:rPr>
              <a:t>th</a:t>
            </a: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 March</a:t>
            </a:r>
          </a:p>
          <a:p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                             Mother’s Day Worship – 10</a:t>
            </a:r>
            <a:r>
              <a:rPr lang="en-GB" sz="950" baseline="30000" dirty="0">
                <a:solidFill>
                  <a:schemeClr val="tx1"/>
                </a:solidFill>
                <a:latin typeface="Sassoon Primary" pitchFamily="50" charset="0"/>
              </a:rPr>
              <a:t>th</a:t>
            </a: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 March</a:t>
            </a:r>
          </a:p>
        </p:txBody>
      </p:sp>
      <p:sp>
        <p:nvSpPr>
          <p:cNvPr id="28" name="Rectangle 27"/>
          <p:cNvSpPr/>
          <p:nvPr/>
        </p:nvSpPr>
        <p:spPr>
          <a:xfrm>
            <a:off x="4603068" y="3067264"/>
            <a:ext cx="2952206" cy="238724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b="1" dirty="0">
                <a:solidFill>
                  <a:schemeClr val="tx1"/>
                </a:solidFill>
                <a:latin typeface="Sassoon Primary" pitchFamily="50" charset="0"/>
              </a:rPr>
              <a:t>Enrichment</a:t>
            </a: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 – British Science Week</a:t>
            </a:r>
          </a:p>
        </p:txBody>
      </p:sp>
      <p:sp>
        <p:nvSpPr>
          <p:cNvPr id="33" name="Rectangle 32"/>
          <p:cNvSpPr/>
          <p:nvPr/>
        </p:nvSpPr>
        <p:spPr>
          <a:xfrm>
            <a:off x="4594495" y="3429000"/>
            <a:ext cx="2952206" cy="238725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b="1" dirty="0">
                <a:solidFill>
                  <a:schemeClr val="tx1"/>
                </a:solidFill>
                <a:latin typeface="Sassoon Primary" pitchFamily="50" charset="0"/>
              </a:rPr>
              <a:t>Online Safety Strand </a:t>
            </a: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– Self Image and Identity </a:t>
            </a:r>
          </a:p>
        </p:txBody>
      </p:sp>
      <p:sp>
        <p:nvSpPr>
          <p:cNvPr id="34" name="Rectangle 33"/>
          <p:cNvSpPr/>
          <p:nvPr/>
        </p:nvSpPr>
        <p:spPr>
          <a:xfrm>
            <a:off x="4594495" y="3758614"/>
            <a:ext cx="2952206" cy="406916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b="1" dirty="0">
                <a:solidFill>
                  <a:schemeClr val="tx1"/>
                </a:solidFill>
                <a:latin typeface="Sassoon Primary" pitchFamily="50" charset="0"/>
              </a:rPr>
              <a:t>Community links </a:t>
            </a: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–  Visit from a bee keeper</a:t>
            </a:r>
          </a:p>
        </p:txBody>
      </p:sp>
      <p:sp>
        <p:nvSpPr>
          <p:cNvPr id="35" name="Rectangle 34"/>
          <p:cNvSpPr/>
          <p:nvPr/>
        </p:nvSpPr>
        <p:spPr>
          <a:xfrm>
            <a:off x="4594495" y="4297349"/>
            <a:ext cx="2952206" cy="1480202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950" b="1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950" b="1" dirty="0">
                <a:solidFill>
                  <a:schemeClr val="tx1"/>
                </a:solidFill>
                <a:latin typeface="Sassoon Primary" pitchFamily="50" charset="0"/>
              </a:rPr>
              <a:t>Personal, Social and Emotional Development</a:t>
            </a:r>
          </a:p>
          <a:p>
            <a:endParaRPr lang="en-GB" sz="950" b="1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950" b="1" dirty="0">
                <a:solidFill>
                  <a:schemeClr val="tx1"/>
                </a:solidFill>
                <a:latin typeface="Sassoon Primary" pitchFamily="50" charset="0"/>
              </a:rPr>
              <a:t>British values </a:t>
            </a: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(PSED) – Individual Liberty</a:t>
            </a:r>
          </a:p>
          <a:p>
            <a:r>
              <a:rPr lang="en-GB" sz="950" b="1" dirty="0">
                <a:solidFill>
                  <a:schemeClr val="tx1"/>
                </a:solidFill>
                <a:latin typeface="Sassoon Primary" pitchFamily="50" charset="0"/>
              </a:rPr>
              <a:t>PSHE Coram –  Keeping Safe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What’s safe to go onto my body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What’s safe to go into my body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Safe indoors and outdoors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Listen to my feelings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People who can keep me safe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950" dirty="0">
              <a:solidFill>
                <a:schemeClr val="tx1"/>
              </a:solidFill>
              <a:latin typeface="Sassoon Primary" pitchFamily="50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4594495" y="5849210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b="1" dirty="0">
                <a:solidFill>
                  <a:schemeClr val="tx1"/>
                </a:solidFill>
                <a:latin typeface="Sassoon Primary" pitchFamily="50" charset="0"/>
              </a:rPr>
              <a:t>Half-termly events </a:t>
            </a: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– World Book Day, Science Week, International Women’s day, Palm Sunday, Mother’s day, Lent, Easter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4164558"/>
              </p:ext>
            </p:extLst>
          </p:nvPr>
        </p:nvGraphicFramePr>
        <p:xfrm>
          <a:off x="182880" y="6523808"/>
          <a:ext cx="11818620" cy="243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13180">
                  <a:extLst>
                    <a:ext uri="{9D8B030D-6E8A-4147-A177-3AD203B41FA5}">
                      <a16:colId xmlns:a16="http://schemas.microsoft.com/office/drawing/2014/main" val="1621879501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2245780125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1781995852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69825853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2178322418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2772126965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1231715789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1920206904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4079128790"/>
                    </a:ext>
                  </a:extLst>
                </a:gridCol>
              </a:tblGrid>
              <a:tr h="143164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Thankfulness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Love</a:t>
                      </a:r>
                    </a:p>
                  </a:txBody>
                  <a:tcPr>
                    <a:solidFill>
                      <a:srgbClr val="9A003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Respect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Friendship</a:t>
                      </a:r>
                    </a:p>
                  </a:txBody>
                  <a:tcPr>
                    <a:solidFill>
                      <a:srgbClr val="9966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Honesty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Faith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Service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Determination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Forgiveness</a:t>
                      </a:r>
                    </a:p>
                  </a:txBody>
                  <a:tcPr>
                    <a:solidFill>
                      <a:srgbClr val="996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89516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59237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9156</TotalTime>
  <Words>603</Words>
  <Application>Microsoft Office PowerPoint</Application>
  <PresentationFormat>Widescreen</PresentationFormat>
  <Paragraphs>109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 Primary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 Gray</dc:creator>
  <cp:lastModifiedBy>Harter, Victoria</cp:lastModifiedBy>
  <cp:revision>44</cp:revision>
  <cp:lastPrinted>2023-12-05T14:46:37Z</cp:lastPrinted>
  <dcterms:created xsi:type="dcterms:W3CDTF">2023-11-30T21:20:23Z</dcterms:created>
  <dcterms:modified xsi:type="dcterms:W3CDTF">2026-02-20T15:08:34Z</dcterms:modified>
</cp:coreProperties>
</file>