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FF"/>
    <a:srgbClr val="9A003B"/>
    <a:srgbClr val="FFFFFF"/>
    <a:srgbClr val="D1A33B"/>
    <a:srgbClr val="0641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4779" autoAdjust="0"/>
    <p:restoredTop sz="94660"/>
  </p:normalViewPr>
  <p:slideViewPr>
    <p:cSldViewPr snapToGrid="0" showGuides="1">
      <p:cViewPr>
        <p:scale>
          <a:sx n="266" d="100"/>
          <a:sy n="266" d="100"/>
        </p:scale>
        <p:origin x="-6115" y="-7171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rter, Victoria" userId="3843440a-ff52-419b-bc19-22b9e84180bf" providerId="ADAL" clId="{A87C82A2-DA0D-4982-B4C4-4B8FDC9BB24E}"/>
    <pc:docChg chg="undo custSel modSld">
      <pc:chgData name="Harter, Victoria" userId="3843440a-ff52-419b-bc19-22b9e84180bf" providerId="ADAL" clId="{A87C82A2-DA0D-4982-B4C4-4B8FDC9BB24E}" dt="2026-09-10T15:41:36.759" v="1808" actId="20577"/>
      <pc:docMkLst>
        <pc:docMk/>
      </pc:docMkLst>
      <pc:sldChg chg="addSp delSp modSp mod">
        <pc:chgData name="Harter, Victoria" userId="3843440a-ff52-419b-bc19-22b9e84180bf" providerId="ADAL" clId="{A87C82A2-DA0D-4982-B4C4-4B8FDC9BB24E}" dt="2026-09-10T15:41:36.759" v="1808" actId="20577"/>
        <pc:sldMkLst>
          <pc:docMk/>
          <pc:sldMk cId="2715923702" sldId="256"/>
        </pc:sldMkLst>
        <pc:spChg chg="mod">
          <ac:chgData name="Harter, Victoria" userId="3843440a-ff52-419b-bc19-22b9e84180bf" providerId="ADAL" clId="{A87C82A2-DA0D-4982-B4C4-4B8FDC9BB24E}" dt="2026-09-10T09:18:04.344" v="598" actId="14100"/>
          <ac:spMkLst>
            <pc:docMk/>
            <pc:sldMk cId="2715923702" sldId="256"/>
            <ac:spMk id="10" creationId="{00000000-0000-0000-0000-000000000000}"/>
          </ac:spMkLst>
        </pc:spChg>
        <pc:spChg chg="mod">
          <ac:chgData name="Harter, Victoria" userId="3843440a-ff52-419b-bc19-22b9e84180bf" providerId="ADAL" clId="{A87C82A2-DA0D-4982-B4C4-4B8FDC9BB24E}" dt="2026-09-10T15:30:31.019" v="1760" actId="20577"/>
          <ac:spMkLst>
            <pc:docMk/>
            <pc:sldMk cId="2715923702" sldId="256"/>
            <ac:spMk id="15" creationId="{00000000-0000-0000-0000-000000000000}"/>
          </ac:spMkLst>
        </pc:spChg>
        <pc:spChg chg="mod">
          <ac:chgData name="Harter, Victoria" userId="3843440a-ff52-419b-bc19-22b9e84180bf" providerId="ADAL" clId="{A87C82A2-DA0D-4982-B4C4-4B8FDC9BB24E}" dt="2026-09-10T15:32:00.373" v="1763" actId="20577"/>
          <ac:spMkLst>
            <pc:docMk/>
            <pc:sldMk cId="2715923702" sldId="256"/>
            <ac:spMk id="20" creationId="{00000000-0000-0000-0000-000000000000}"/>
          </ac:spMkLst>
        </pc:spChg>
        <pc:spChg chg="mod">
          <ac:chgData name="Harter, Victoria" userId="3843440a-ff52-419b-bc19-22b9e84180bf" providerId="ADAL" clId="{A87C82A2-DA0D-4982-B4C4-4B8FDC9BB24E}" dt="2026-09-10T15:41:36.759" v="1808" actId="20577"/>
          <ac:spMkLst>
            <pc:docMk/>
            <pc:sldMk cId="2715923702" sldId="256"/>
            <ac:spMk id="21" creationId="{00000000-0000-0000-0000-000000000000}"/>
          </ac:spMkLst>
        </pc:spChg>
        <pc:spChg chg="add del mod">
          <ac:chgData name="Harter, Victoria" userId="3843440a-ff52-419b-bc19-22b9e84180bf" providerId="ADAL" clId="{A87C82A2-DA0D-4982-B4C4-4B8FDC9BB24E}" dt="2026-09-10T09:06:57.714" v="146" actId="20577"/>
          <ac:spMkLst>
            <pc:docMk/>
            <pc:sldMk cId="2715923702" sldId="256"/>
            <ac:spMk id="28" creationId="{00000000-0000-0000-0000-000000000000}"/>
          </ac:spMkLst>
        </pc:spChg>
        <pc:spChg chg="mod">
          <ac:chgData name="Harter, Victoria" userId="3843440a-ff52-419b-bc19-22b9e84180bf" providerId="ADAL" clId="{A87C82A2-DA0D-4982-B4C4-4B8FDC9BB24E}" dt="2026-09-10T09:16:55.246" v="486" actId="20577"/>
          <ac:spMkLst>
            <pc:docMk/>
            <pc:sldMk cId="2715923702" sldId="256"/>
            <ac:spMk id="33" creationId="{00000000-0000-0000-0000-000000000000}"/>
          </ac:spMkLst>
        </pc:spChg>
        <pc:spChg chg="mod">
          <ac:chgData name="Harter, Victoria" userId="3843440a-ff52-419b-bc19-22b9e84180bf" providerId="ADAL" clId="{A87C82A2-DA0D-4982-B4C4-4B8FDC9BB24E}" dt="2026-09-10T09:10:23.764" v="198" actId="20577"/>
          <ac:spMkLst>
            <pc:docMk/>
            <pc:sldMk cId="2715923702" sldId="256"/>
            <ac:spMk id="34" creationId="{00000000-0000-0000-0000-000000000000}"/>
          </ac:spMkLst>
        </pc:spChg>
        <pc:spChg chg="mod">
          <ac:chgData name="Harter, Victoria" userId="3843440a-ff52-419b-bc19-22b9e84180bf" providerId="ADAL" clId="{A87C82A2-DA0D-4982-B4C4-4B8FDC9BB24E}" dt="2026-09-10T15:31:15.274" v="1762" actId="20577"/>
          <ac:spMkLst>
            <pc:docMk/>
            <pc:sldMk cId="2715923702" sldId="256"/>
            <ac:spMk id="35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1371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12474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1901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960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0668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013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774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5071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71851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9373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2864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40C237-D18E-4E5D-919F-27EA61B4644C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170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lytham-cofe-web-logo(1) –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0827" y="110722"/>
            <a:ext cx="1490345" cy="430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4619896" y="1616123"/>
            <a:ext cx="2952206" cy="519975"/>
          </a:xfrm>
          <a:prstGeom prst="rect">
            <a:avLst/>
          </a:prstGeom>
          <a:solidFill>
            <a:srgbClr val="D1A33B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Christian Value – </a:t>
            </a:r>
            <a:r>
              <a:rPr lang="en-GB" sz="950" dirty="0" err="1">
                <a:solidFill>
                  <a:schemeClr val="tx1"/>
                </a:solidFill>
                <a:latin typeface="Sassoon Primary" pitchFamily="50" charset="0"/>
              </a:rPr>
              <a:t>Thankfullness</a:t>
            </a:r>
            <a:endParaRPr lang="en-GB" sz="950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950" dirty="0">
              <a:solidFill>
                <a:schemeClr val="tx1"/>
              </a:solidFill>
              <a:latin typeface="Sassoon Primary" pitchFamily="50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619897" y="42009"/>
            <a:ext cx="2952206" cy="1399257"/>
          </a:xfrm>
          <a:prstGeom prst="rect">
            <a:avLst/>
          </a:prstGeom>
          <a:noFill/>
          <a:ln w="3810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dirty="0">
              <a:solidFill>
                <a:schemeClr val="tx1"/>
              </a:solidFill>
              <a:latin typeface="Sassoon Primary" pitchFamily="50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Sassoon Primary" pitchFamily="50" charset="0"/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Sassoon Primary" pitchFamily="50" charset="0"/>
              </a:rPr>
              <a:t>Reception </a:t>
            </a:r>
            <a:r>
              <a:rPr lang="en-GB" sz="1200" dirty="0">
                <a:solidFill>
                  <a:schemeClr val="tx1"/>
                </a:solidFill>
                <a:latin typeface="Sassoon Primary" pitchFamily="50" charset="0"/>
              </a:rPr>
              <a:t>Autumn 1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Sassoon Primary" pitchFamily="50" charset="0"/>
              </a:rPr>
              <a:t>‘Marvellous Me’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Sassoon Primary" pitchFamily="50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Sassoon Primary" pitchFamily="50" charset="0"/>
              </a:rPr>
              <a:t>Charity – Macmillan Cancer Support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82880" y="42009"/>
            <a:ext cx="4180114" cy="6332829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  <a:latin typeface="Sassoon Primary" pitchFamily="50" charset="0"/>
              </a:rPr>
              <a:t>Baseline Assessment – All children to complete the  RBA – Reception Baseline Assessment during the first 6 weeks of school</a:t>
            </a:r>
          </a:p>
          <a:p>
            <a:endParaRPr lang="en-GB" sz="900" b="1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900" b="1" u="sng" dirty="0">
                <a:solidFill>
                  <a:srgbClr val="00B050"/>
                </a:solidFill>
                <a:latin typeface="Sassoon Primary" pitchFamily="50" charset="0"/>
              </a:rPr>
              <a:t>English -  Texts </a:t>
            </a:r>
          </a:p>
          <a:p>
            <a:r>
              <a:rPr lang="en-GB" sz="900" b="1" dirty="0">
                <a:solidFill>
                  <a:schemeClr val="tx1"/>
                </a:solidFill>
                <a:latin typeface="Sassoon Primary" pitchFamily="50" charset="0"/>
              </a:rPr>
              <a:t>Traditional Tale</a:t>
            </a: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 - The Gingerbread Man </a:t>
            </a:r>
          </a:p>
          <a:p>
            <a:r>
              <a:rPr lang="en-GB" sz="900" b="1" dirty="0">
                <a:solidFill>
                  <a:schemeClr val="tx1"/>
                </a:solidFill>
                <a:latin typeface="Sassoon Primary" pitchFamily="50" charset="0"/>
              </a:rPr>
              <a:t>Non-fiction</a:t>
            </a: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 – Families</a:t>
            </a:r>
          </a:p>
          <a:p>
            <a:r>
              <a:rPr lang="en-GB" sz="900" b="1" dirty="0">
                <a:solidFill>
                  <a:schemeClr val="tx1"/>
                </a:solidFill>
                <a:latin typeface="Sassoon Primary" pitchFamily="50" charset="0"/>
              </a:rPr>
              <a:t>Fiction</a:t>
            </a: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 - My Nose Your Nose</a:t>
            </a:r>
          </a:p>
          <a:p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                I love My Hair</a:t>
            </a:r>
          </a:p>
          <a:p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                Marvellous Me</a:t>
            </a:r>
          </a:p>
          <a:p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                Pumpkin soup</a:t>
            </a:r>
          </a:p>
          <a:p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              </a:t>
            </a:r>
          </a:p>
          <a:p>
            <a:r>
              <a:rPr lang="en-GB" sz="900" b="1" u="sng" dirty="0">
                <a:solidFill>
                  <a:srgbClr val="00B050"/>
                </a:solidFill>
                <a:latin typeface="Sassoon Primary" pitchFamily="50" charset="0"/>
              </a:rPr>
              <a:t>Writing </a:t>
            </a:r>
          </a:p>
          <a:p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Making marks and patterns</a:t>
            </a:r>
          </a:p>
          <a:p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Pencil grip – How to use a tripod grip</a:t>
            </a:r>
          </a:p>
          <a:p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Name writing using a name card</a:t>
            </a:r>
          </a:p>
          <a:p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Letter formation – Little Wandle letter formation and phrases</a:t>
            </a:r>
          </a:p>
          <a:p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Writing initial sounds to match pictures</a:t>
            </a:r>
          </a:p>
          <a:p>
            <a:endParaRPr lang="en-GB" sz="900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900" b="1" u="sng" dirty="0">
                <a:solidFill>
                  <a:srgbClr val="00B050"/>
                </a:solidFill>
                <a:latin typeface="Sassoon Primary" pitchFamily="50" charset="0"/>
              </a:rPr>
              <a:t>Nursery Rhymes </a:t>
            </a:r>
          </a:p>
          <a:p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I’m a Little Teapot</a:t>
            </a:r>
          </a:p>
          <a:p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Polly Put the Kettle On</a:t>
            </a:r>
          </a:p>
          <a:p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Ten Green Bottles</a:t>
            </a:r>
          </a:p>
          <a:p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5 Currant Buns</a:t>
            </a:r>
          </a:p>
          <a:p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I’m a Little Hedgehog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900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900" b="1" u="sng" dirty="0">
                <a:solidFill>
                  <a:srgbClr val="00B050"/>
                </a:solidFill>
                <a:latin typeface="Sassoon Primary" pitchFamily="50" charset="0"/>
              </a:rPr>
              <a:t>Phonics : Little </a:t>
            </a:r>
            <a:r>
              <a:rPr lang="en-GB" sz="900" b="1" u="sng" dirty="0" err="1">
                <a:solidFill>
                  <a:srgbClr val="00B050"/>
                </a:solidFill>
                <a:latin typeface="Sassoon Primary" pitchFamily="50" charset="0"/>
              </a:rPr>
              <a:t>Wandle</a:t>
            </a:r>
            <a:r>
              <a:rPr lang="en-GB" sz="900" b="1" u="sng" dirty="0">
                <a:solidFill>
                  <a:srgbClr val="00B050"/>
                </a:solidFill>
                <a:latin typeface="Sassoon Primary" pitchFamily="50" charset="0"/>
              </a:rPr>
              <a:t> – Phase 2 </a:t>
            </a:r>
          </a:p>
          <a:p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To know the initial sounds and the formation phrase for…..</a:t>
            </a:r>
          </a:p>
          <a:p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s, a, t, p, </a:t>
            </a:r>
            <a:r>
              <a:rPr lang="en-GB" sz="900" dirty="0" err="1">
                <a:solidFill>
                  <a:schemeClr val="tx1"/>
                </a:solidFill>
                <a:latin typeface="Sassoon Primary" pitchFamily="50" charset="0"/>
              </a:rPr>
              <a:t>i</a:t>
            </a: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, n, m, d, g, o, c, k, </a:t>
            </a:r>
            <a:r>
              <a:rPr lang="en-GB" sz="900" dirty="0" err="1">
                <a:solidFill>
                  <a:schemeClr val="tx1"/>
                </a:solidFill>
                <a:latin typeface="Sassoon Primary" pitchFamily="50" charset="0"/>
              </a:rPr>
              <a:t>ck</a:t>
            </a: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, e, u, r, h, b, f, l</a:t>
            </a:r>
          </a:p>
          <a:p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To learn how to orally blend sounds</a:t>
            </a:r>
          </a:p>
          <a:p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Practise blending sounds to read CVC words e.g. sat</a:t>
            </a:r>
          </a:p>
          <a:p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To practise reading the tricky words – is  I  the </a:t>
            </a:r>
          </a:p>
          <a:p>
            <a:r>
              <a:rPr lang="en-GB" sz="900" b="1" dirty="0">
                <a:solidFill>
                  <a:schemeClr val="tx1"/>
                </a:solidFill>
                <a:latin typeface="Sassoon Primary" pitchFamily="50" charset="0"/>
              </a:rPr>
              <a:t>Phonics and reading</a:t>
            </a:r>
          </a:p>
          <a:p>
            <a:pPr marL="171450" indent="-171450">
              <a:buFontTx/>
              <a:buChar char="-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Daily phonics lesson</a:t>
            </a:r>
          </a:p>
          <a:p>
            <a:pPr marL="171450" indent="-171450">
              <a:buFontTx/>
              <a:buChar char="-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X3 reading practise sessions per week</a:t>
            </a:r>
          </a:p>
          <a:p>
            <a:pPr marL="171450" indent="-171450">
              <a:buFontTx/>
              <a:buChar char="-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X3 opportunity to select a reading for pleasure book</a:t>
            </a:r>
          </a:p>
          <a:p>
            <a:pPr marL="171450" indent="-171450">
              <a:buFontTx/>
              <a:buChar char="-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X1 visit to the school library</a:t>
            </a:r>
          </a:p>
          <a:p>
            <a:endParaRPr lang="en-GB" sz="900" b="1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900" b="1" u="sng" dirty="0">
                <a:solidFill>
                  <a:srgbClr val="00B050"/>
                </a:solidFill>
                <a:latin typeface="Sassoon Primary" pitchFamily="50" charset="0"/>
              </a:rPr>
              <a:t>Maths – Red Rose Mastery Maths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Unit 1, 2, 3 and 4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Recognise and write the numbers 1 to 4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Introduce </a:t>
            </a:r>
            <a:r>
              <a:rPr lang="en-GB" sz="900" dirty="0" err="1">
                <a:solidFill>
                  <a:schemeClr val="tx1"/>
                </a:solidFill>
                <a:latin typeface="Sassoon Primary" pitchFamily="50" charset="0"/>
              </a:rPr>
              <a:t>Numberland</a:t>
            </a:r>
            <a:endParaRPr lang="en-GB" sz="900" dirty="0">
              <a:solidFill>
                <a:schemeClr val="tx1"/>
              </a:solidFill>
              <a:latin typeface="Sassoon Primary" pitchFamily="50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Select the numeral that represents a set of objects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Use different representations for numbers 1 to 4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Represent amounts in our own ways, explaining what they mean</a:t>
            </a:r>
          </a:p>
          <a:p>
            <a:endParaRPr lang="en-GB" sz="900" dirty="0">
              <a:solidFill>
                <a:schemeClr val="tx1"/>
              </a:solidFill>
              <a:latin typeface="Sassoon Primary" pitchFamily="50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7829004" y="110722"/>
            <a:ext cx="4172496" cy="633282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900" b="1" u="sng" dirty="0">
              <a:solidFill>
                <a:srgbClr val="00B050"/>
              </a:solidFill>
              <a:latin typeface="Sassoon Primary" pitchFamily="50" charset="0"/>
            </a:endParaRPr>
          </a:p>
          <a:p>
            <a:r>
              <a:rPr lang="en-GB" sz="900" b="1" u="sng" dirty="0">
                <a:solidFill>
                  <a:srgbClr val="00B050"/>
                </a:solidFill>
                <a:latin typeface="Sassoon Primary" pitchFamily="50" charset="0"/>
              </a:rPr>
              <a:t>RE – ‘Why are we different and special?’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To talk about themselves, their likes and dislikes and what makes them special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Talk about feelings they have and feelings they have experienced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Talk about the names Christians give to God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To know that Muslims have 99 names for God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Talk about Muslim prayer beads and how they are used</a:t>
            </a:r>
          </a:p>
          <a:p>
            <a:r>
              <a:rPr lang="en-GB" sz="900" b="1" u="sng" dirty="0">
                <a:solidFill>
                  <a:srgbClr val="00B050"/>
                </a:solidFill>
                <a:latin typeface="Sassoon Primary" pitchFamily="50" charset="0"/>
              </a:rPr>
              <a:t>Personal, Social and Emotional Development</a:t>
            </a:r>
          </a:p>
          <a:p>
            <a:r>
              <a:rPr lang="en-GB" sz="900" b="1" dirty="0">
                <a:solidFill>
                  <a:schemeClr val="tx1"/>
                </a:solidFill>
                <a:latin typeface="Sassoon Primary" pitchFamily="50" charset="0"/>
              </a:rPr>
              <a:t>PSHE - Coram – ‘Me and My Relationships’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All about me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What makes me special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My special people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My feelings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Text – The Colour Monster</a:t>
            </a:r>
          </a:p>
          <a:p>
            <a:r>
              <a:rPr lang="en-GB" sz="900" b="1" u="sng" dirty="0">
                <a:solidFill>
                  <a:srgbClr val="00B050"/>
                </a:solidFill>
                <a:latin typeface="Sassoon Primary" pitchFamily="50" charset="0"/>
              </a:rPr>
              <a:t>Understanding the World</a:t>
            </a:r>
          </a:p>
          <a:p>
            <a:r>
              <a:rPr lang="en-GB" sz="900" b="1" dirty="0">
                <a:solidFill>
                  <a:schemeClr val="tx1"/>
                </a:solidFill>
                <a:latin typeface="Sassoon Primary" pitchFamily="50" charset="0"/>
              </a:rPr>
              <a:t>Science PLAN -  Humans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To name and describe people who are familiar with them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To talk about members of their immediate family and community</a:t>
            </a:r>
          </a:p>
          <a:p>
            <a:r>
              <a:rPr lang="en-GB" sz="900" b="1" dirty="0">
                <a:solidFill>
                  <a:schemeClr val="tx1"/>
                </a:solidFill>
                <a:latin typeface="Sassoon Primary" pitchFamily="50" charset="0"/>
              </a:rPr>
              <a:t>Seasonal Changes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Talking about Autumn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Collecting leaves and other items to represent Autumn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Look at trees and leaves and discuss changes</a:t>
            </a:r>
          </a:p>
          <a:p>
            <a:r>
              <a:rPr lang="en-GB" sz="900" b="1" u="sng" dirty="0">
                <a:solidFill>
                  <a:srgbClr val="00B050"/>
                </a:solidFill>
                <a:latin typeface="Sassoon Primary" pitchFamily="50" charset="0"/>
              </a:rPr>
              <a:t>Physical Development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Baseline Assessment Unit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Assessing children’s fundamental movement skills on the PE Passport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To jump for distance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To hop on both feet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To underarm and overarm throw for distance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To catch with accuracy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To climb over and under</a:t>
            </a:r>
          </a:p>
          <a:p>
            <a:r>
              <a:rPr lang="en-GB" sz="900" b="1" u="sng" dirty="0">
                <a:solidFill>
                  <a:srgbClr val="00B050"/>
                </a:solidFill>
                <a:latin typeface="Sassoon Primary" pitchFamily="50" charset="0"/>
              </a:rPr>
              <a:t>Expressive Arts and Design</a:t>
            </a:r>
          </a:p>
          <a:p>
            <a:r>
              <a:rPr lang="en-GB" sz="900" b="1" dirty="0">
                <a:solidFill>
                  <a:schemeClr val="tx1"/>
                </a:solidFill>
                <a:latin typeface="Sassoon Primary" pitchFamily="50" charset="0"/>
              </a:rPr>
              <a:t>Music – Exploring sound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To explore using voices to make a variety of sound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To use voices to imitate nature sounds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To recognise how to use our bodies to make sounds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To explore sounds of different instruments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To identify sounds in the environment  and differentiate between them</a:t>
            </a:r>
          </a:p>
          <a:p>
            <a:r>
              <a:rPr lang="en-GB" sz="900" b="1" dirty="0">
                <a:solidFill>
                  <a:schemeClr val="tx1"/>
                </a:solidFill>
                <a:latin typeface="Sassoon Primary" pitchFamily="50" charset="0"/>
              </a:rPr>
              <a:t>DT – </a:t>
            </a: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Making pumpkin soup</a:t>
            </a:r>
          </a:p>
          <a:p>
            <a:r>
              <a:rPr lang="en-GB" sz="900" b="1" dirty="0">
                <a:solidFill>
                  <a:schemeClr val="tx1"/>
                </a:solidFill>
                <a:latin typeface="Sassoon Primary" pitchFamily="50" charset="0"/>
              </a:rPr>
              <a:t>Painting and Mixed Media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Drawing ourselves using black pens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Drawing our families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Experimenting with colour mixing and paints</a:t>
            </a:r>
          </a:p>
          <a:p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Access Art – Finding Circles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Working as explorers to discover circles in our environment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Take photos using the </a:t>
            </a:r>
            <a:r>
              <a:rPr lang="en-GB" sz="900" dirty="0" err="1">
                <a:solidFill>
                  <a:schemeClr val="tx1"/>
                </a:solidFill>
                <a:latin typeface="Sassoon Primary" pitchFamily="50" charset="0"/>
              </a:rPr>
              <a:t>ipad</a:t>
            </a: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 and make sketches in Art sketch books</a:t>
            </a:r>
          </a:p>
        </p:txBody>
      </p:sp>
      <p:sp>
        <p:nvSpPr>
          <p:cNvPr id="21" name="Rectangle 20"/>
          <p:cNvSpPr/>
          <p:nvPr/>
        </p:nvSpPr>
        <p:spPr>
          <a:xfrm>
            <a:off x="4603068" y="2373444"/>
            <a:ext cx="2952206" cy="52562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Half Termly Events - Book Fair 23</a:t>
            </a:r>
            <a:r>
              <a:rPr lang="en-GB" sz="950" baseline="30000" dirty="0">
                <a:solidFill>
                  <a:schemeClr val="tx1"/>
                </a:solidFill>
                <a:latin typeface="Sassoon Primary" pitchFamily="50" charset="0"/>
              </a:rPr>
              <a:t>rd</a:t>
            </a: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 – 25</a:t>
            </a:r>
            <a:r>
              <a:rPr lang="en-GB" sz="950" baseline="30000" dirty="0">
                <a:solidFill>
                  <a:schemeClr val="tx1"/>
                </a:solidFill>
                <a:latin typeface="Sassoon Primary" pitchFamily="50" charset="0"/>
              </a:rPr>
              <a:t>th</a:t>
            </a: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 September</a:t>
            </a:r>
          </a:p>
          <a:p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Parent’s evening 20</a:t>
            </a:r>
            <a:r>
              <a:rPr lang="en-GB" sz="950" baseline="30000" dirty="0">
                <a:solidFill>
                  <a:schemeClr val="tx1"/>
                </a:solidFill>
                <a:latin typeface="Sassoon Primary" pitchFamily="50" charset="0"/>
              </a:rPr>
              <a:t>th</a:t>
            </a: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 and 21</a:t>
            </a:r>
            <a:r>
              <a:rPr lang="en-GB" sz="950" baseline="30000" dirty="0">
                <a:solidFill>
                  <a:schemeClr val="tx1"/>
                </a:solidFill>
                <a:latin typeface="Sassoon Primary" pitchFamily="50" charset="0"/>
              </a:rPr>
              <a:t>st</a:t>
            </a: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 September</a:t>
            </a:r>
          </a:p>
          <a:p>
            <a:r>
              <a:rPr lang="en-GB" sz="950">
                <a:solidFill>
                  <a:schemeClr val="tx1"/>
                </a:solidFill>
                <a:latin typeface="Sassoon Primary" pitchFamily="50" charset="0"/>
              </a:rPr>
              <a:t>Harvest Festival </a:t>
            </a:r>
            <a:endParaRPr lang="en-GB" sz="950" dirty="0">
              <a:solidFill>
                <a:schemeClr val="tx1"/>
              </a:solidFill>
              <a:latin typeface="Sassoon Primary" pitchFamily="50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603068" y="3067264"/>
            <a:ext cx="2952206" cy="52562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Enrichment – Germ Buster session</a:t>
            </a:r>
          </a:p>
          <a:p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                          Dentist visit</a:t>
            </a:r>
          </a:p>
        </p:txBody>
      </p:sp>
      <p:sp>
        <p:nvSpPr>
          <p:cNvPr id="33" name="Rectangle 32"/>
          <p:cNvSpPr/>
          <p:nvPr/>
        </p:nvSpPr>
        <p:spPr>
          <a:xfrm>
            <a:off x="4594495" y="3767750"/>
            <a:ext cx="2952206" cy="52562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Online Safety Strand – Health Wellbeing and Lifestyle </a:t>
            </a:r>
          </a:p>
        </p:txBody>
      </p:sp>
      <p:sp>
        <p:nvSpPr>
          <p:cNvPr id="34" name="Rectangle 33"/>
          <p:cNvSpPr/>
          <p:nvPr/>
        </p:nvSpPr>
        <p:spPr>
          <a:xfrm>
            <a:off x="4594495" y="4461570"/>
            <a:ext cx="2952206" cy="52562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Community links –  Macmillan Coffee Morning 25</a:t>
            </a:r>
            <a:r>
              <a:rPr lang="en-GB" sz="950" baseline="30000" dirty="0">
                <a:solidFill>
                  <a:schemeClr val="tx1"/>
                </a:solidFill>
                <a:latin typeface="Sassoon Primary" pitchFamily="50" charset="0"/>
              </a:rPr>
              <a:t>th</a:t>
            </a: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 September</a:t>
            </a:r>
          </a:p>
        </p:txBody>
      </p:sp>
      <p:sp>
        <p:nvSpPr>
          <p:cNvPr id="35" name="Rectangle 34"/>
          <p:cNvSpPr/>
          <p:nvPr/>
        </p:nvSpPr>
        <p:spPr>
          <a:xfrm>
            <a:off x="4594495" y="5155390"/>
            <a:ext cx="2952206" cy="753401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950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British values – The Rule of Law </a:t>
            </a:r>
          </a:p>
          <a:p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                            Democracy</a:t>
            </a:r>
          </a:p>
          <a:p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                            Individual Liberty</a:t>
            </a:r>
          </a:p>
          <a:p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                            Mutual Respect and Tolerance </a:t>
            </a:r>
          </a:p>
          <a:p>
            <a:endParaRPr lang="en-GB" sz="950" dirty="0">
              <a:solidFill>
                <a:schemeClr val="tx1"/>
              </a:solidFill>
              <a:latin typeface="Sassoon Primary" pitchFamily="50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1203654"/>
              </p:ext>
            </p:extLst>
          </p:nvPr>
        </p:nvGraphicFramePr>
        <p:xfrm>
          <a:off x="182880" y="6523808"/>
          <a:ext cx="11818620" cy="243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13180">
                  <a:extLst>
                    <a:ext uri="{9D8B030D-6E8A-4147-A177-3AD203B41FA5}">
                      <a16:colId xmlns:a16="http://schemas.microsoft.com/office/drawing/2014/main" val="1621879501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2245780125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1781995852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69825853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2178322418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2772126965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1231715789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1920206904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4079128790"/>
                    </a:ext>
                  </a:extLst>
                </a:gridCol>
              </a:tblGrid>
              <a:tr h="143164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Friendship</a:t>
                      </a:r>
                    </a:p>
                  </a:txBody>
                  <a:tcPr>
                    <a:solidFill>
                      <a:srgbClr val="9966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Faith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Respect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Determination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Love</a:t>
                      </a:r>
                    </a:p>
                  </a:txBody>
                  <a:tcPr>
                    <a:solidFill>
                      <a:srgbClr val="9A003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Service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Thankfulness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Honesty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Forgiveness</a:t>
                      </a:r>
                    </a:p>
                  </a:txBody>
                  <a:tcPr>
                    <a:solidFill>
                      <a:srgbClr val="996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89516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159237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7408</TotalTime>
  <Words>636</Words>
  <Application>Microsoft Office PowerPoint</Application>
  <PresentationFormat>Widescreen</PresentationFormat>
  <Paragraphs>116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 Primary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Jack Gray</dc:creator>
  <cp:lastModifiedBy>Harter, Victoria</cp:lastModifiedBy>
  <cp:revision>33</cp:revision>
  <cp:lastPrinted>2024-09-09T10:19:17Z</cp:lastPrinted>
  <dcterms:created xsi:type="dcterms:W3CDTF">2023-11-30T21:20:23Z</dcterms:created>
  <dcterms:modified xsi:type="dcterms:W3CDTF">2026-09-10T16:11:06Z</dcterms:modified>
</cp:coreProperties>
</file>