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411E"/>
    <a:srgbClr val="9966FF"/>
    <a:srgbClr val="9A003B"/>
    <a:srgbClr val="FFFFFF"/>
    <a:srgbClr val="D1A3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4779" autoAdjust="0"/>
    <p:restoredTop sz="94660"/>
  </p:normalViewPr>
  <p:slideViewPr>
    <p:cSldViewPr snapToGrid="0" showGuides="1">
      <p:cViewPr varScale="1">
        <p:scale>
          <a:sx n="51" d="100"/>
          <a:sy n="51" d="100"/>
        </p:scale>
        <p:origin x="1181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371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247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901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960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668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013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774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071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185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937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286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0C237-D18E-4E5D-919F-27EA61B4644C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170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ytham-cofe-web-logo(1) –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0827" y="110722"/>
            <a:ext cx="1490345" cy="430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4619896" y="1504766"/>
            <a:ext cx="2952206" cy="603461"/>
          </a:xfrm>
          <a:prstGeom prst="rect">
            <a:avLst/>
          </a:prstGeom>
          <a:solidFill>
            <a:srgbClr val="D1A33B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800" dirty="0">
              <a:solidFill>
                <a:schemeClr val="tx1"/>
              </a:solidFill>
              <a:latin typeface="Sassoon Primary" pitchFamily="50" charset="0"/>
            </a:endParaRP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Sassoon Primary" pitchFamily="50" charset="0"/>
              </a:rPr>
              <a:t>Christian Value – Friendship</a:t>
            </a:r>
          </a:p>
          <a:p>
            <a:pPr algn="ctr"/>
            <a:endParaRPr lang="en-GB" sz="1400" dirty="0">
              <a:solidFill>
                <a:schemeClr val="tx1"/>
              </a:solidFill>
              <a:latin typeface="Sassoon Primary" pitchFamily="50" charset="0"/>
            </a:endParaRPr>
          </a:p>
          <a:p>
            <a:pPr algn="r"/>
            <a:endParaRPr lang="en-GB" sz="800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800" dirty="0">
              <a:solidFill>
                <a:schemeClr val="tx1"/>
              </a:solidFill>
              <a:latin typeface="Sassoon Primary" pitchFamily="50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619897" y="42009"/>
            <a:ext cx="2952206" cy="1399257"/>
          </a:xfrm>
          <a:prstGeom prst="rect">
            <a:avLst/>
          </a:prstGeom>
          <a:noFill/>
          <a:ln w="3810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 Primary" pitchFamily="50" charset="0"/>
              </a:rPr>
              <a:t>Nursery </a:t>
            </a:r>
            <a:r>
              <a:rPr lang="en-GB" sz="1200" dirty="0">
                <a:solidFill>
                  <a:schemeClr val="tx1"/>
                </a:solidFill>
                <a:latin typeface="Sassoon Primary" pitchFamily="50" charset="0"/>
              </a:rPr>
              <a:t>Autumn 2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 Primary" pitchFamily="50" charset="0"/>
              </a:rPr>
              <a:t>Traditional Tales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27350" y="191126"/>
            <a:ext cx="3952764" cy="600495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900" b="1" dirty="0">
              <a:solidFill>
                <a:srgbClr val="00B0F0"/>
              </a:solidFill>
              <a:latin typeface="Sassoon Infant Std" panose="020B0503020103030203" pitchFamily="34" charset="0"/>
            </a:endParaRPr>
          </a:p>
          <a:p>
            <a:endParaRPr lang="en-GB" sz="900" b="1" dirty="0">
              <a:solidFill>
                <a:srgbClr val="00B0F0"/>
              </a:solidFill>
              <a:latin typeface="Sassoon Infant Std" panose="020B0503020103030203" pitchFamily="34" charset="0"/>
            </a:endParaRPr>
          </a:p>
          <a:p>
            <a:endParaRPr lang="en-GB" sz="900" b="1" dirty="0">
              <a:solidFill>
                <a:srgbClr val="00B0F0"/>
              </a:solidFill>
              <a:latin typeface="Sassoon Infant Std" panose="020B0503020103030203" pitchFamily="34" charset="0"/>
            </a:endParaRPr>
          </a:p>
          <a:p>
            <a:endParaRPr lang="en-GB" sz="900" b="1" dirty="0">
              <a:solidFill>
                <a:srgbClr val="00B0F0"/>
              </a:solidFill>
              <a:latin typeface="Sassoon Infant Std" panose="020B0503020103030203" pitchFamily="34" charset="0"/>
            </a:endParaRPr>
          </a:p>
          <a:p>
            <a:endParaRPr lang="en-GB" sz="900" b="1" dirty="0">
              <a:solidFill>
                <a:srgbClr val="00B0F0"/>
              </a:solidFill>
              <a:latin typeface="Sassoon Infant Std" panose="020B0503020103030203" pitchFamily="34" charset="0"/>
            </a:endParaRPr>
          </a:p>
          <a:p>
            <a:endParaRPr lang="en-GB" sz="900" b="1" dirty="0">
              <a:solidFill>
                <a:srgbClr val="00B0F0"/>
              </a:solidFill>
              <a:latin typeface="Sassoon Infant Std" panose="020B0503020103030203" pitchFamily="34" charset="0"/>
            </a:endParaRPr>
          </a:p>
          <a:p>
            <a:endParaRPr lang="en-GB" sz="900" b="1" dirty="0">
              <a:solidFill>
                <a:srgbClr val="00B0F0"/>
              </a:solidFill>
              <a:latin typeface="Sassoon Infant Std" panose="020B0503020103030203" pitchFamily="34" charset="0"/>
            </a:endParaRPr>
          </a:p>
          <a:p>
            <a:endParaRPr lang="en-GB" sz="900" b="1" dirty="0">
              <a:solidFill>
                <a:srgbClr val="00B0F0"/>
              </a:solidFill>
              <a:latin typeface="Sassoon Infant Std" panose="020B0503020103030203" pitchFamily="34" charset="0"/>
            </a:endParaRPr>
          </a:p>
          <a:p>
            <a:endParaRPr lang="en-GB" sz="900" b="1" dirty="0">
              <a:solidFill>
                <a:srgbClr val="00B0F0"/>
              </a:solidFill>
              <a:latin typeface="Sassoon Infant Std" panose="020B0503020103030203" pitchFamily="34" charset="0"/>
            </a:endParaRPr>
          </a:p>
          <a:p>
            <a:endParaRPr lang="en-GB" sz="900" b="1" dirty="0">
              <a:solidFill>
                <a:srgbClr val="00B0F0"/>
              </a:solidFill>
              <a:latin typeface="Sassoon Infant Std" panose="020B0503020103030203" pitchFamily="34" charset="0"/>
            </a:endParaRPr>
          </a:p>
          <a:p>
            <a:endParaRPr lang="en-GB" sz="900" b="1" dirty="0">
              <a:solidFill>
                <a:srgbClr val="00B0F0"/>
              </a:solidFill>
              <a:latin typeface="Sassoon Infant Std" panose="020B0503020103030203" pitchFamily="34" charset="0"/>
            </a:endParaRPr>
          </a:p>
          <a:p>
            <a:r>
              <a:rPr lang="en-GB" sz="1050" b="1" dirty="0">
                <a:solidFill>
                  <a:srgbClr val="00B0F0"/>
                </a:solidFill>
                <a:latin typeface="SassoonPrimaryInfant" pitchFamily="2" charset="0"/>
              </a:rPr>
              <a:t>English text- </a:t>
            </a:r>
          </a:p>
          <a:p>
            <a:r>
              <a:rPr lang="en-GB" sz="1050" b="1" dirty="0">
                <a:solidFill>
                  <a:schemeClr val="tx1"/>
                </a:solidFill>
                <a:latin typeface="SassoonPrimaryInfant" pitchFamily="2" charset="0"/>
              </a:rPr>
              <a:t>Traditional Tales</a:t>
            </a:r>
            <a:r>
              <a:rPr lang="en-GB" sz="1050" dirty="0">
                <a:solidFill>
                  <a:schemeClr val="tx1"/>
                </a:solidFill>
                <a:latin typeface="SassoonPrimaryInfant" pitchFamily="2" charset="0"/>
              </a:rPr>
              <a:t> – The 3 Little Pigs, 3 Billy Goats Gruff, Goldilocks and the 3 Bears.</a:t>
            </a:r>
          </a:p>
          <a:p>
            <a:r>
              <a:rPr lang="en-GB" sz="1050" b="1" dirty="0">
                <a:solidFill>
                  <a:schemeClr val="tx1"/>
                </a:solidFill>
                <a:latin typeface="SassoonPrimaryInfant" pitchFamily="2" charset="0"/>
              </a:rPr>
              <a:t>Fiction</a:t>
            </a:r>
            <a:r>
              <a:rPr lang="en-GB" sz="1050" dirty="0">
                <a:solidFill>
                  <a:schemeClr val="tx1"/>
                </a:solidFill>
                <a:latin typeface="SassoonPrimaryInfant" pitchFamily="2" charset="0"/>
              </a:rPr>
              <a:t> – Ava’s Poppy, Owl Babies, When’s My Birthday.</a:t>
            </a:r>
          </a:p>
          <a:p>
            <a:r>
              <a:rPr lang="en-GB" sz="1050" b="1" dirty="0">
                <a:solidFill>
                  <a:schemeClr val="tx1"/>
                </a:solidFill>
                <a:latin typeface="SassoonPrimaryInfant" pitchFamily="2" charset="0"/>
              </a:rPr>
              <a:t>Non-fiction</a:t>
            </a:r>
            <a:r>
              <a:rPr lang="en-GB" sz="1050" dirty="0">
                <a:solidFill>
                  <a:schemeClr val="tx1"/>
                </a:solidFill>
                <a:latin typeface="SassoonPrimaryInfant" pitchFamily="2" charset="0"/>
              </a:rPr>
              <a:t> – Hannukah Lights, Goodbye Autumn Hello Winter, The Nativity.</a:t>
            </a:r>
          </a:p>
          <a:p>
            <a:endParaRPr lang="en-GB" sz="900" b="1" dirty="0">
              <a:solidFill>
                <a:srgbClr val="00B0F0"/>
              </a:solidFill>
              <a:latin typeface="SassoonPrimaryInfant" pitchFamily="2" charset="0"/>
            </a:endParaRPr>
          </a:p>
          <a:p>
            <a:r>
              <a:rPr lang="en-GB" sz="1050" b="1" dirty="0">
                <a:solidFill>
                  <a:srgbClr val="00B0F0"/>
                </a:solidFill>
                <a:latin typeface="SassoonPrimaryInfant" pitchFamily="2" charset="0"/>
              </a:rPr>
              <a:t>Writing –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  <a:latin typeface="SassoonPrimaryInfant" pitchFamily="2" charset="0"/>
              </a:rPr>
              <a:t>Mark making using different materials.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  <a:latin typeface="SassoonPrimaryInfant" pitchFamily="2" charset="0"/>
              </a:rPr>
              <a:t>Finger gym activities with playdough and clay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  <a:latin typeface="SassoonPrimaryInfant" pitchFamily="2" charset="0"/>
              </a:rPr>
              <a:t>Activities that involve crawling.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  <a:latin typeface="SassoonPrimaryInfant" pitchFamily="2" charset="0"/>
              </a:rPr>
              <a:t>Using large paint brushes with water to create marks </a:t>
            </a:r>
          </a:p>
          <a:p>
            <a:endParaRPr lang="en-GB" sz="900" b="1" dirty="0">
              <a:solidFill>
                <a:srgbClr val="0070C0"/>
              </a:solidFill>
              <a:latin typeface="SassoonPrimaryInfant" pitchFamily="2" charset="0"/>
            </a:endParaRPr>
          </a:p>
          <a:p>
            <a:r>
              <a:rPr lang="en-GB" sz="1050" b="1" dirty="0">
                <a:solidFill>
                  <a:srgbClr val="00B0F0"/>
                </a:solidFill>
                <a:latin typeface="SassoonPrimaryInfant" pitchFamily="2" charset="0"/>
              </a:rPr>
              <a:t>Nursery Rhymes- </a:t>
            </a:r>
          </a:p>
          <a:p>
            <a:r>
              <a:rPr lang="en-GB" sz="1050" dirty="0">
                <a:solidFill>
                  <a:schemeClr val="tx1"/>
                </a:solidFill>
                <a:latin typeface="SassoonPrimaryInfant" pitchFamily="2" charset="0"/>
              </a:rPr>
              <a:t>Humpty Dumpty</a:t>
            </a:r>
          </a:p>
          <a:p>
            <a:r>
              <a:rPr lang="en-GB" sz="1050" dirty="0">
                <a:solidFill>
                  <a:schemeClr val="tx1"/>
                </a:solidFill>
                <a:latin typeface="SassoonPrimaryInfant" pitchFamily="2" charset="0"/>
              </a:rPr>
              <a:t>Jack and Jill</a:t>
            </a:r>
          </a:p>
          <a:p>
            <a:r>
              <a:rPr lang="en-GB" sz="1050" dirty="0">
                <a:solidFill>
                  <a:schemeClr val="tx1"/>
                </a:solidFill>
                <a:latin typeface="SassoonPrimaryInfant" pitchFamily="2" charset="0"/>
              </a:rPr>
              <a:t>Miss Polly had a Dolly</a:t>
            </a:r>
          </a:p>
          <a:p>
            <a:r>
              <a:rPr lang="en-GB" sz="1050" dirty="0">
                <a:solidFill>
                  <a:schemeClr val="tx1"/>
                </a:solidFill>
                <a:latin typeface="SassoonPrimaryInfant" pitchFamily="2" charset="0"/>
              </a:rPr>
              <a:t>Pat-a-Cake</a:t>
            </a:r>
          </a:p>
          <a:p>
            <a:endParaRPr lang="en-GB" sz="1050" dirty="0">
              <a:solidFill>
                <a:srgbClr val="0070C0"/>
              </a:solidFill>
              <a:latin typeface="SassoonPrimaryInfant" pitchFamily="2" charset="0"/>
            </a:endParaRPr>
          </a:p>
          <a:p>
            <a:r>
              <a:rPr lang="en-GB" sz="1050" b="1" dirty="0">
                <a:solidFill>
                  <a:srgbClr val="00B0F0"/>
                </a:solidFill>
                <a:latin typeface="SassoonPrimaryInfant" pitchFamily="2" charset="0"/>
              </a:rPr>
              <a:t>Phonics : Little Wandle </a:t>
            </a:r>
          </a:p>
          <a:p>
            <a:r>
              <a:rPr lang="en-GB" sz="1050" dirty="0">
                <a:solidFill>
                  <a:schemeClr val="tx1"/>
                </a:solidFill>
                <a:latin typeface="SassoonPrimaryInfant" pitchFamily="2" charset="0"/>
              </a:rPr>
              <a:t>Rhyme time, </a:t>
            </a:r>
          </a:p>
          <a:p>
            <a:r>
              <a:rPr lang="en-GB" sz="1050" dirty="0">
                <a:solidFill>
                  <a:schemeClr val="tx1"/>
                </a:solidFill>
                <a:latin typeface="SassoonPrimaryInfant" pitchFamily="2" charset="0"/>
              </a:rPr>
              <a:t>Tuning into sounds,</a:t>
            </a:r>
          </a:p>
          <a:p>
            <a:r>
              <a:rPr lang="en-GB" sz="1050" dirty="0">
                <a:solidFill>
                  <a:schemeClr val="tx1"/>
                </a:solidFill>
                <a:latin typeface="SassoonPrimaryInfant" pitchFamily="2" charset="0"/>
              </a:rPr>
              <a:t>love of reading </a:t>
            </a:r>
          </a:p>
          <a:p>
            <a:r>
              <a:rPr lang="en-GB" sz="1050" dirty="0">
                <a:solidFill>
                  <a:schemeClr val="tx1"/>
                </a:solidFill>
                <a:latin typeface="SassoonPrimaryInfant" pitchFamily="2" charset="0"/>
              </a:rPr>
              <a:t>Daily Phonic lessons focusing on d, g, o, c, k, e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961082" y="191126"/>
            <a:ext cx="3747896" cy="600495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rgbClr val="00B0F0"/>
                </a:solidFill>
                <a:latin typeface="SassoonPrimaryInfant" pitchFamily="2" charset="0"/>
              </a:rPr>
              <a:t>Maths – White Rose  Maths</a:t>
            </a:r>
          </a:p>
          <a:p>
            <a:r>
              <a:rPr lang="en-GB" sz="1050" dirty="0">
                <a:solidFill>
                  <a:schemeClr val="tx1"/>
                </a:solidFill>
                <a:latin typeface="SassoonPrimaryInfant" pitchFamily="2" charset="0"/>
              </a:rPr>
              <a:t>Hear and say 1,2,3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  <a:latin typeface="SassoonPrimaryInfant" pitchFamily="2" charset="0"/>
              </a:rPr>
              <a:t>Hear some number names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  <a:latin typeface="SassoonPrimaryInfant" pitchFamily="2" charset="0"/>
              </a:rPr>
              <a:t>Join in saying some number names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  <a:latin typeface="SassoonPrimaryInfant" pitchFamily="2" charset="0"/>
              </a:rPr>
              <a:t>Practise saying number names in order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50" dirty="0">
              <a:solidFill>
                <a:schemeClr val="tx1"/>
              </a:solidFill>
              <a:latin typeface="SassoonPrimaryInfant" pitchFamily="2" charset="0"/>
            </a:endParaRPr>
          </a:p>
          <a:p>
            <a:r>
              <a:rPr lang="en-GB" sz="1050" i="0" dirty="0">
                <a:solidFill>
                  <a:schemeClr val="tx1"/>
                </a:solidFill>
                <a:effectLst/>
                <a:latin typeface="SassoonPrimaryInfant" pitchFamily="2" charset="0"/>
              </a:rPr>
              <a:t>Begin to order number names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  <a:latin typeface="SassoonPrimaryInfant" pitchFamily="2" charset="0"/>
              </a:rPr>
              <a:t>Model saying 1, 2 and 3 in play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  <a:latin typeface="SassoonPrimaryInfant" pitchFamily="2" charset="0"/>
              </a:rPr>
              <a:t>Copy the sequence of 1, 2 and 3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  <a:latin typeface="SassoonPrimaryInfant" pitchFamily="2" charset="0"/>
              </a:rPr>
              <a:t>Copy fingers to represent 1, 2 and 3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  <a:latin typeface="SassoonPrimaryInfant" pitchFamily="2" charset="0"/>
              </a:rPr>
              <a:t>Say number names in order</a:t>
            </a:r>
          </a:p>
          <a:p>
            <a:r>
              <a:rPr lang="en-GB" sz="1050" dirty="0">
                <a:solidFill>
                  <a:schemeClr val="tx1"/>
                </a:solidFill>
                <a:latin typeface="SassoonPrimaryInfant" pitchFamily="2" charset="0"/>
              </a:rPr>
              <a:t>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50" dirty="0">
              <a:solidFill>
                <a:schemeClr val="tx1"/>
              </a:solidFill>
              <a:latin typeface="SassoonPrimaryInfant" pitchFamily="2" charset="0"/>
            </a:endParaRPr>
          </a:p>
          <a:p>
            <a:r>
              <a:rPr lang="en-GB" sz="1050" b="1" kern="1200" dirty="0">
                <a:solidFill>
                  <a:srgbClr val="00B0F0"/>
                </a:solidFill>
                <a:effectLst/>
                <a:latin typeface="SassoonPrimaryInfan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 – Christmas </a:t>
            </a:r>
            <a:br>
              <a:rPr lang="en-GB" sz="1050" kern="1200" dirty="0">
                <a:solidFill>
                  <a:srgbClr val="00B0F0"/>
                </a:solidFill>
                <a:effectLst/>
                <a:latin typeface="SassoonPrimaryInfan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050" kern="1200" dirty="0">
                <a:solidFill>
                  <a:srgbClr val="000000"/>
                </a:solidFill>
                <a:effectLst/>
                <a:latin typeface="SassoonPrimaryInfan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listen to stories about Jesus’ birth and take part in the Foundation Stage Nativity</a:t>
            </a:r>
            <a:endParaRPr lang="en-GB" sz="900" dirty="0">
              <a:solidFill>
                <a:schemeClr val="tx1"/>
              </a:solidFill>
              <a:latin typeface="Sassoon Infant Std" panose="020B0503020103030203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900" dirty="0">
              <a:solidFill>
                <a:schemeClr val="tx1"/>
              </a:solidFill>
              <a:latin typeface="Sassoon Infant Std" panose="020B0503020103030203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900" dirty="0">
              <a:solidFill>
                <a:schemeClr val="tx1"/>
              </a:solidFill>
              <a:latin typeface="Sassoon Infant Std" panose="020B0503020103030203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603068" y="2373443"/>
            <a:ext cx="2952206" cy="603461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  <a:latin typeface="SassoonPrimaryInfant" pitchFamily="2" charset="0"/>
              </a:rPr>
              <a:t>Special event –  Anti-Bullying Week (10</a:t>
            </a:r>
            <a:r>
              <a:rPr lang="en-GB" sz="950" baseline="30000" dirty="0">
                <a:solidFill>
                  <a:schemeClr val="tx1"/>
                </a:solidFill>
                <a:latin typeface="SassoonPrimaryInfant" pitchFamily="2" charset="0"/>
              </a:rPr>
              <a:t>th</a:t>
            </a:r>
            <a:r>
              <a:rPr lang="en-GB" sz="950" dirty="0">
                <a:solidFill>
                  <a:schemeClr val="tx1"/>
                </a:solidFill>
                <a:latin typeface="SassoonPrimaryInfant" pitchFamily="2" charset="0"/>
              </a:rPr>
              <a:t> – 14</a:t>
            </a:r>
            <a:r>
              <a:rPr lang="en-GB" sz="950" baseline="30000" dirty="0">
                <a:solidFill>
                  <a:schemeClr val="tx1"/>
                </a:solidFill>
                <a:latin typeface="SassoonPrimaryInfant" pitchFamily="2" charset="0"/>
              </a:rPr>
              <a:t>th</a:t>
            </a:r>
            <a:r>
              <a:rPr lang="en-GB" sz="950" dirty="0">
                <a:solidFill>
                  <a:schemeClr val="tx1"/>
                </a:solidFill>
                <a:latin typeface="SassoonPrimaryInfant" pitchFamily="2" charset="0"/>
              </a:rPr>
              <a:t> November) Odd Sock Day</a:t>
            </a:r>
          </a:p>
          <a:p>
            <a:r>
              <a:rPr lang="en-GB" sz="950" dirty="0">
                <a:solidFill>
                  <a:schemeClr val="tx1"/>
                </a:solidFill>
                <a:latin typeface="SassoonPrimaryInfant" pitchFamily="2" charset="0"/>
              </a:rPr>
              <a:t>Christmas Jumper Day – 11</a:t>
            </a:r>
            <a:r>
              <a:rPr lang="en-GB" sz="950" baseline="30000" dirty="0">
                <a:solidFill>
                  <a:schemeClr val="tx1"/>
                </a:solidFill>
                <a:latin typeface="SassoonPrimaryInfant" pitchFamily="2" charset="0"/>
              </a:rPr>
              <a:t>th</a:t>
            </a:r>
            <a:r>
              <a:rPr lang="en-GB" sz="950" dirty="0">
                <a:solidFill>
                  <a:schemeClr val="tx1"/>
                </a:solidFill>
                <a:latin typeface="SassoonPrimaryInfant" pitchFamily="2" charset="0"/>
              </a:rPr>
              <a:t> December for </a:t>
            </a:r>
            <a:r>
              <a:rPr lang="en-GB" sz="1050" dirty="0">
                <a:solidFill>
                  <a:schemeClr val="tx1"/>
                </a:solidFill>
                <a:latin typeface="SassoonPrimaryInfant" pitchFamily="2" charset="0"/>
              </a:rPr>
              <a:t>Save</a:t>
            </a:r>
            <a:r>
              <a:rPr lang="en-GB" sz="950" dirty="0">
                <a:solidFill>
                  <a:schemeClr val="tx1"/>
                </a:solidFill>
                <a:latin typeface="SassoonPrimaryInfant" pitchFamily="2" charset="0"/>
              </a:rPr>
              <a:t> the Children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603068" y="3067264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  <a:latin typeface="SassoonPrimaryInfant" pitchFamily="2" charset="0"/>
              </a:rPr>
              <a:t>Enrichment</a:t>
            </a:r>
            <a:r>
              <a:rPr lang="en-GB" sz="950" dirty="0">
                <a:solidFill>
                  <a:schemeClr val="tx1"/>
                </a:solidFill>
                <a:latin typeface="SassoonPrimaryInfant" pitchFamily="2" charset="0"/>
              </a:rPr>
              <a:t> – Whole School Trip to the Pantomime at Lowther  </a:t>
            </a:r>
          </a:p>
        </p:txBody>
      </p:sp>
      <p:sp>
        <p:nvSpPr>
          <p:cNvPr id="33" name="Rectangle 32"/>
          <p:cNvSpPr/>
          <p:nvPr/>
        </p:nvSpPr>
        <p:spPr>
          <a:xfrm>
            <a:off x="4594495" y="3767750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  <a:latin typeface="SassoonPrimaryInfant" pitchFamily="2" charset="0"/>
              </a:rPr>
              <a:t>Online Safety Strand – Privacy and Security</a:t>
            </a:r>
          </a:p>
          <a:p>
            <a:r>
              <a:rPr lang="en-GB" sz="950" dirty="0">
                <a:solidFill>
                  <a:schemeClr val="tx1"/>
                </a:solidFill>
                <a:latin typeface="SassoonPrimaryInfant" pitchFamily="2" charset="0"/>
              </a:rPr>
              <a:t>I can identify some simple </a:t>
            </a:r>
            <a:r>
              <a:rPr lang="en-GB" sz="1050" dirty="0">
                <a:solidFill>
                  <a:schemeClr val="tx1"/>
                </a:solidFill>
                <a:latin typeface="SassoonPrimaryInfant" pitchFamily="2" charset="0"/>
              </a:rPr>
              <a:t>examples</a:t>
            </a:r>
            <a:r>
              <a:rPr lang="en-GB" sz="950" dirty="0">
                <a:solidFill>
                  <a:schemeClr val="tx1"/>
                </a:solidFill>
                <a:latin typeface="SassoonPrimaryInfant" pitchFamily="2" charset="0"/>
              </a:rPr>
              <a:t> of my personal information</a:t>
            </a:r>
          </a:p>
        </p:txBody>
      </p:sp>
      <p:sp>
        <p:nvSpPr>
          <p:cNvPr id="34" name="Rectangle 33"/>
          <p:cNvSpPr/>
          <p:nvPr/>
        </p:nvSpPr>
        <p:spPr>
          <a:xfrm>
            <a:off x="4594495" y="4461570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  <a:latin typeface="SassoonPrimaryInfant" pitchFamily="2" charset="0"/>
              </a:rPr>
              <a:t>Community links – Parishioners invited to the KS2 Carol Service</a:t>
            </a:r>
          </a:p>
          <a:p>
            <a:r>
              <a:rPr lang="en-GB" sz="950" dirty="0">
                <a:solidFill>
                  <a:schemeClr val="tx1"/>
                </a:solidFill>
                <a:latin typeface="SassoonPrimaryInfant" pitchFamily="2" charset="0"/>
              </a:rPr>
              <a:t>Choir singing at Clifton Arms </a:t>
            </a:r>
            <a:r>
              <a:rPr lang="en-GB" sz="1050" dirty="0">
                <a:solidFill>
                  <a:schemeClr val="tx1"/>
                </a:solidFill>
                <a:latin typeface="SassoonPrimaryInfant" pitchFamily="2" charset="0"/>
              </a:rPr>
              <a:t>Hotel</a:t>
            </a:r>
          </a:p>
        </p:txBody>
      </p:sp>
      <p:sp>
        <p:nvSpPr>
          <p:cNvPr id="35" name="Rectangle 34"/>
          <p:cNvSpPr/>
          <p:nvPr/>
        </p:nvSpPr>
        <p:spPr>
          <a:xfrm>
            <a:off x="4594495" y="5155390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  <a:latin typeface="SassoonPrimaryInfant" pitchFamily="2" charset="0"/>
              </a:rPr>
              <a:t>British values – Tolerance – To appreciate similarities as well as differences </a:t>
            </a:r>
            <a:r>
              <a:rPr lang="en-GB" sz="1050" dirty="0">
                <a:solidFill>
                  <a:schemeClr val="tx1"/>
                </a:solidFill>
                <a:latin typeface="SassoonPrimaryInfant" pitchFamily="2" charset="0"/>
              </a:rPr>
              <a:t>helping</a:t>
            </a:r>
            <a:r>
              <a:rPr lang="en-GB" sz="950" dirty="0">
                <a:solidFill>
                  <a:schemeClr val="tx1"/>
                </a:solidFill>
                <a:latin typeface="SassoonPrimaryInfant" pitchFamily="2" charset="0"/>
              </a:rPr>
              <a:t> them to build constructive and respectful relationships</a:t>
            </a:r>
          </a:p>
        </p:txBody>
      </p:sp>
      <p:sp>
        <p:nvSpPr>
          <p:cNvPr id="36" name="Rectangle 35"/>
          <p:cNvSpPr/>
          <p:nvPr/>
        </p:nvSpPr>
        <p:spPr>
          <a:xfrm>
            <a:off x="4594495" y="5849210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  <a:latin typeface="SassoonPrimaryInfant" pitchFamily="2" charset="0"/>
              </a:rPr>
              <a:t>Half-termly events – KS2 Carol Service, Reception and Nursery Nativity and  KS1 </a:t>
            </a:r>
            <a:r>
              <a:rPr lang="en-GB" sz="1050" dirty="0">
                <a:solidFill>
                  <a:schemeClr val="tx1"/>
                </a:solidFill>
                <a:latin typeface="SassoonPrimaryInfant" pitchFamily="2" charset="0"/>
              </a:rPr>
              <a:t>Nativity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1203654"/>
              </p:ext>
            </p:extLst>
          </p:nvPr>
        </p:nvGraphicFramePr>
        <p:xfrm>
          <a:off x="182880" y="6523808"/>
          <a:ext cx="11818620" cy="243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13180">
                  <a:extLst>
                    <a:ext uri="{9D8B030D-6E8A-4147-A177-3AD203B41FA5}">
                      <a16:colId xmlns:a16="http://schemas.microsoft.com/office/drawing/2014/main" val="1621879501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245780125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781995852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69825853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178322418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772126965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231715789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920206904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4079128790"/>
                    </a:ext>
                  </a:extLst>
                </a:gridCol>
              </a:tblGrid>
              <a:tr h="143164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Friendship</a:t>
                      </a:r>
                    </a:p>
                  </a:txBody>
                  <a:tcPr>
                    <a:solidFill>
                      <a:srgbClr val="9966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Faith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Respect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Determination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Love</a:t>
                      </a:r>
                    </a:p>
                  </a:txBody>
                  <a:tcPr>
                    <a:solidFill>
                      <a:srgbClr val="9A003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Service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Thankfulness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Honesty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Forgiveness</a:t>
                      </a:r>
                    </a:p>
                  </a:txBody>
                  <a:tcPr>
                    <a:solidFill>
                      <a:srgbClr val="996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8951610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75E97E57-230E-EE91-97E9-213170C41A52}"/>
              </a:ext>
            </a:extLst>
          </p:cNvPr>
          <p:cNvSpPr txBox="1"/>
          <p:nvPr/>
        </p:nvSpPr>
        <p:spPr>
          <a:xfrm>
            <a:off x="227350" y="298496"/>
            <a:ext cx="3912433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dirty="0">
                <a:solidFill>
                  <a:schemeClr val="tx1"/>
                </a:solidFill>
                <a:latin typeface="SassoonPrimaryInfant" pitchFamily="2" charset="0"/>
              </a:rPr>
              <a:t>In our Nursery class the theme may be adapted at various points to allow for children’s interests to flow through the provision.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6A0A807-AE5C-9F06-3D36-FE4BB4FE10EE}"/>
              </a:ext>
            </a:extLst>
          </p:cNvPr>
          <p:cNvSpPr txBox="1"/>
          <p:nvPr/>
        </p:nvSpPr>
        <p:spPr>
          <a:xfrm>
            <a:off x="227350" y="894271"/>
            <a:ext cx="3771444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kern="1200" dirty="0">
                <a:solidFill>
                  <a:srgbClr val="00B0F0"/>
                </a:solidFill>
                <a:effectLst/>
                <a:latin typeface="SassoonPrimaryInfan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Personal, Social and Emotional Development-</a:t>
            </a:r>
          </a:p>
          <a:p>
            <a:r>
              <a:rPr lang="en-GB" sz="1050" kern="100" dirty="0">
                <a:effectLst/>
                <a:latin typeface="SassoonPrimaryInfant" pitchFamily="2" charset="0"/>
                <a:ea typeface="Aptos" panose="020B0004020202020204" pitchFamily="34" charset="0"/>
                <a:cs typeface="Times New Roman" panose="02020603050405020304" pitchFamily="18" charset="0"/>
              </a:rPr>
              <a:t>Coram Scarf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kern="100" dirty="0">
                <a:latin typeface="SassoonPrimaryInfant" pitchFamily="2" charset="0"/>
                <a:ea typeface="Aptos" panose="020B0004020202020204" pitchFamily="34" charset="0"/>
                <a:cs typeface="Times New Roman" panose="02020603050405020304" pitchFamily="18" charset="0"/>
              </a:rPr>
              <a:t>What does my body need?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kern="100" dirty="0">
                <a:effectLst/>
                <a:latin typeface="SassoonPrimaryInfant" pitchFamily="2" charset="0"/>
                <a:ea typeface="Aptos" panose="020B0004020202020204" pitchFamily="34" charset="0"/>
                <a:cs typeface="Times New Roman" panose="02020603050405020304" pitchFamily="18" charset="0"/>
              </a:rPr>
              <a:t>I can keep trying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kern="100" dirty="0">
                <a:latin typeface="SassoonPrimaryInfant" pitchFamily="2" charset="0"/>
                <a:ea typeface="Aptos" panose="020B0004020202020204" pitchFamily="34" charset="0"/>
                <a:cs typeface="Times New Roman" panose="02020603050405020304" pitchFamily="18" charset="0"/>
              </a:rPr>
              <a:t>I can do it!</a:t>
            </a:r>
            <a:endParaRPr lang="en-GB" sz="1050" kern="100" dirty="0">
              <a:effectLst/>
              <a:latin typeface="SassoonPrimaryInfant" pitchFamily="2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32F55D3-AEB8-9526-2055-55F10EA4C4B5}"/>
              </a:ext>
            </a:extLst>
          </p:cNvPr>
          <p:cNvSpPr txBox="1"/>
          <p:nvPr/>
        </p:nvSpPr>
        <p:spPr>
          <a:xfrm>
            <a:off x="7961082" y="4577187"/>
            <a:ext cx="3747896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2800" lvl="0" indent="-172800">
              <a:tabLst>
                <a:tab pos="457200" algn="l"/>
              </a:tabLst>
            </a:pPr>
            <a:r>
              <a:rPr lang="en-GB" sz="1050" kern="1200" dirty="0">
                <a:solidFill>
                  <a:srgbClr val="00B0F0"/>
                </a:solidFill>
                <a:effectLst/>
                <a:latin typeface="Sassoon Infant Std" panose="020B0503020103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Expressive Arts and Design-</a:t>
            </a:r>
            <a:r>
              <a:rPr lang="en-GB" sz="1050" kern="1200" dirty="0" err="1">
                <a:solidFill>
                  <a:srgbClr val="00B0F0"/>
                </a:solidFill>
                <a:effectLst/>
                <a:latin typeface="Sassoon Infant Std" panose="020B0503020103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AccessArt</a:t>
            </a:r>
            <a:endParaRPr lang="en-GB" sz="1050" kern="1200" dirty="0">
              <a:solidFill>
                <a:srgbClr val="00B0F0"/>
              </a:solidFill>
              <a:effectLst/>
              <a:latin typeface="Sassoon Infant Std" panose="020B050302010303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2800" lvl="0" indent="-17280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050" dirty="0">
                <a:latin typeface="SassoonPrimaryInfant" pitchFamily="2" charset="0"/>
                <a:ea typeface="Aptos" panose="020B0004020202020204" pitchFamily="34" charset="0"/>
                <a:cs typeface="Times New Roman" panose="02020603050405020304" pitchFamily="18" charset="0"/>
              </a:rPr>
              <a:t>Drawing from observation-shells</a:t>
            </a:r>
          </a:p>
          <a:p>
            <a:pPr marL="172800" lvl="0" indent="-17280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050" kern="100" dirty="0">
                <a:effectLst/>
                <a:latin typeface="SassoonPrimaryInfant" pitchFamily="2" charset="0"/>
                <a:ea typeface="Aptos" panose="020B0004020202020204" pitchFamily="34" charset="0"/>
                <a:cs typeface="Times New Roman" panose="02020603050405020304" pitchFamily="18" charset="0"/>
              </a:rPr>
              <a:t>Night time collage using wax and paint</a:t>
            </a:r>
          </a:p>
          <a:p>
            <a:pPr marL="172800" lvl="0" indent="-172800"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en-GB" sz="1050" kern="100" dirty="0">
              <a:latin typeface="SassoonPrimaryInfant" pitchFamily="2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0">
              <a:tabLst>
                <a:tab pos="457200" algn="l"/>
              </a:tabLst>
            </a:pPr>
            <a:r>
              <a:rPr lang="en-GB" sz="1050" kern="100" dirty="0">
                <a:effectLst/>
                <a:latin typeface="SassoonPrimaryInfant" pitchFamily="2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</a:p>
          <a:p>
            <a:pPr lvl="0">
              <a:tabLst>
                <a:tab pos="457200" algn="l"/>
              </a:tabLst>
            </a:pPr>
            <a:r>
              <a:rPr lang="en-GB" sz="1050" b="1" kern="100" dirty="0">
                <a:solidFill>
                  <a:srgbClr val="00B0F0"/>
                </a:solidFill>
                <a:latin typeface="SassoonPrimaryInfant" pitchFamily="2" charset="0"/>
                <a:ea typeface="Aptos" panose="020B0004020202020204" pitchFamily="34" charset="0"/>
                <a:cs typeface="Times New Roman" panose="02020603050405020304" pitchFamily="18" charset="0"/>
              </a:rPr>
              <a:t>Music</a:t>
            </a:r>
          </a:p>
          <a:p>
            <a:pPr marL="171450" lvl="0" indent="-17145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050" kern="100" dirty="0">
                <a:effectLst/>
                <a:latin typeface="SassoonPrimaryInfant" pitchFamily="2" charset="0"/>
                <a:ea typeface="Aptos" panose="020B0004020202020204" pitchFamily="34" charset="0"/>
                <a:cs typeface="Times New Roman" panose="02020603050405020304" pitchFamily="18" charset="0"/>
              </a:rPr>
              <a:t>Nativity Songs</a:t>
            </a:r>
          </a:p>
          <a:p>
            <a:pPr marL="171450" lvl="0" indent="-17145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050" kern="100" dirty="0">
                <a:effectLst/>
                <a:latin typeface="SassoonPrimaryInfant" pitchFamily="2" charset="0"/>
                <a:ea typeface="Aptos" panose="020B0004020202020204" pitchFamily="34" charset="0"/>
                <a:cs typeface="Times New Roman" panose="02020603050405020304" pitchFamily="18" charset="0"/>
              </a:rPr>
              <a:t>Christmas songs</a:t>
            </a:r>
          </a:p>
          <a:p>
            <a:pPr marL="171450" lvl="0" indent="-17145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050" kern="100" dirty="0">
                <a:latin typeface="SassoonPrimaryInfant" pitchFamily="2" charset="0"/>
                <a:ea typeface="Aptos" panose="020B0004020202020204" pitchFamily="34" charset="0"/>
                <a:cs typeface="Times New Roman" panose="02020603050405020304" pitchFamily="18" charset="0"/>
              </a:rPr>
              <a:t>Daily Nursery Rhymes</a:t>
            </a:r>
            <a:endParaRPr lang="en-GB" sz="1050" kern="100" dirty="0">
              <a:effectLst/>
              <a:latin typeface="SassoonPrimaryInfant" pitchFamily="2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A755F0-2601-A090-23C5-38D0B9976032}"/>
              </a:ext>
            </a:extLst>
          </p:cNvPr>
          <p:cNvSpPr txBox="1"/>
          <p:nvPr/>
        </p:nvSpPr>
        <p:spPr>
          <a:xfrm>
            <a:off x="8043940" y="191126"/>
            <a:ext cx="385079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50" kern="1200" dirty="0">
              <a:solidFill>
                <a:srgbClr val="00B0F0"/>
              </a:solidFill>
              <a:effectLst/>
              <a:latin typeface="SassoonPrimaryInfant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050" kern="1200" dirty="0">
                <a:solidFill>
                  <a:srgbClr val="00B0F0"/>
                </a:solidFill>
                <a:effectLst/>
                <a:latin typeface="SassoonPrimaryInfant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Physical Development – Fantasy Fairy Tale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latin typeface="SassoonPrimaryInfant" pitchFamily="2" charset="0"/>
                <a:ea typeface="Aptos" panose="020B0004020202020204" pitchFamily="34" charset="0"/>
                <a:cs typeface="Times New Roman" panose="02020603050405020304" pitchFamily="18" charset="0"/>
              </a:rPr>
              <a:t>Twisting/turning, running, galloping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kern="100" dirty="0">
                <a:effectLst/>
                <a:latin typeface="SassoonPrimaryInfant" pitchFamily="2" charset="0"/>
                <a:ea typeface="Aptos" panose="020B0004020202020204" pitchFamily="34" charset="0"/>
                <a:cs typeface="Times New Roman" panose="02020603050405020304" pitchFamily="18" charset="0"/>
              </a:rPr>
              <a:t>Bending/str</a:t>
            </a:r>
            <a:r>
              <a:rPr lang="en-GB" sz="1050" kern="100" dirty="0">
                <a:latin typeface="SassoonPrimaryInfant" pitchFamily="2" charset="0"/>
                <a:ea typeface="Aptos" panose="020B0004020202020204" pitchFamily="34" charset="0"/>
                <a:cs typeface="Times New Roman" panose="02020603050405020304" pitchFamily="18" charset="0"/>
              </a:rPr>
              <a:t>etching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kern="100" dirty="0">
                <a:effectLst/>
                <a:latin typeface="SassoonPrimaryInfant" pitchFamily="2" charset="0"/>
                <a:ea typeface="Aptos" panose="020B0004020202020204" pitchFamily="34" charset="0"/>
                <a:cs typeface="Times New Roman" panose="02020603050405020304" pitchFamily="18" charset="0"/>
              </a:rPr>
              <a:t>Balancing/jumping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kern="100" dirty="0">
                <a:latin typeface="SassoonPrimaryInfant" pitchFamily="2" charset="0"/>
                <a:ea typeface="Aptos" panose="020B0004020202020204" pitchFamily="34" charset="0"/>
                <a:cs typeface="Times New Roman" panose="02020603050405020304" pitchFamily="18" charset="0"/>
              </a:rPr>
              <a:t>Ball Skills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kern="100" dirty="0">
                <a:effectLst/>
                <a:latin typeface="SassoonPrimaryInfant" pitchFamily="2" charset="0"/>
                <a:ea typeface="Aptos" panose="020B0004020202020204" pitchFamily="34" charset="0"/>
                <a:cs typeface="Times New Roman" panose="02020603050405020304" pitchFamily="18" charset="0"/>
              </a:rPr>
              <a:t>Crawling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50" kern="100" dirty="0">
              <a:effectLst/>
              <a:latin typeface="SassoonPrimaryInfant" pitchFamily="2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9237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4129</TotalTime>
  <Words>411</Words>
  <Application>Microsoft Office PowerPoint</Application>
  <PresentationFormat>Widescreen</PresentationFormat>
  <Paragraphs>95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Sassoon Infant Std</vt:lpstr>
      <vt:lpstr>Sassoon Primary</vt:lpstr>
      <vt:lpstr>SassoonPrimaryInfant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Gray</dc:creator>
  <cp:lastModifiedBy>Harter, Victoria</cp:lastModifiedBy>
  <cp:revision>37</cp:revision>
  <cp:lastPrinted>2024-11-04T10:32:49Z</cp:lastPrinted>
  <dcterms:created xsi:type="dcterms:W3CDTF">2023-11-30T21:20:23Z</dcterms:created>
  <dcterms:modified xsi:type="dcterms:W3CDTF">2026-02-25T13:39:17Z</dcterms:modified>
</cp:coreProperties>
</file>