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FF"/>
    <a:srgbClr val="9A003B"/>
    <a:srgbClr val="FFFFFF"/>
    <a:srgbClr val="D1A33B"/>
    <a:srgbClr val="0641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4779" autoAdjust="0"/>
    <p:restoredTop sz="94660"/>
  </p:normalViewPr>
  <p:slideViewPr>
    <p:cSldViewPr snapToGrid="0" showGuides="1">
      <p:cViewPr varScale="1">
        <p:scale>
          <a:sx n="82" d="100"/>
          <a:sy n="82" d="100"/>
        </p:scale>
        <p:origin x="119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1371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2474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901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960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668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013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774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5071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71851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937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2864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40C237-D18E-4E5D-919F-27EA61B4644C}" type="datetimeFigureOut">
              <a:rPr lang="en-GB" smtClean="0"/>
              <a:t>08/01/2026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170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ytham-cofe-web-logo(1) –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0827" y="110722"/>
            <a:ext cx="1490345" cy="430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4619896" y="1504766"/>
            <a:ext cx="2952206" cy="603461"/>
          </a:xfrm>
          <a:prstGeom prst="rect">
            <a:avLst/>
          </a:prstGeom>
          <a:solidFill>
            <a:srgbClr val="D1A33B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800" dirty="0">
              <a:solidFill>
                <a:schemeClr val="tx1"/>
              </a:solidFill>
              <a:latin typeface="Sassoon Primary" pitchFamily="50" charset="0"/>
            </a:endParaRP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Sassoon Primary" pitchFamily="50" charset="0"/>
              </a:rPr>
              <a:t>Christian Value – Friendship</a:t>
            </a:r>
          </a:p>
          <a:p>
            <a:pPr algn="ctr"/>
            <a:endParaRPr lang="en-GB" sz="1400" dirty="0">
              <a:solidFill>
                <a:schemeClr val="tx1"/>
              </a:solidFill>
              <a:latin typeface="Sassoon Primary" pitchFamily="50" charset="0"/>
            </a:endParaRPr>
          </a:p>
          <a:p>
            <a:pPr algn="r"/>
            <a:endParaRPr lang="en-GB" sz="800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800" dirty="0">
              <a:solidFill>
                <a:schemeClr val="tx1"/>
              </a:solidFill>
              <a:latin typeface="Sassoon Primary" pitchFamily="50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619897" y="42009"/>
            <a:ext cx="2952206" cy="1399257"/>
          </a:xfrm>
          <a:prstGeom prst="rect">
            <a:avLst/>
          </a:prstGeom>
          <a:noFill/>
          <a:ln w="3810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Sassoon Primary" pitchFamily="50" charset="0"/>
              </a:rPr>
              <a:t>Reception  </a:t>
            </a:r>
            <a:r>
              <a:rPr lang="en-GB" sz="1200" dirty="0">
                <a:solidFill>
                  <a:schemeClr val="tx1"/>
                </a:solidFill>
                <a:latin typeface="Sassoon Primary" pitchFamily="50" charset="0"/>
              </a:rPr>
              <a:t>Autumn 2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Sassoon Primary" pitchFamily="50" charset="0"/>
              </a:rPr>
              <a:t>Come and Join the Celebration!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82880" y="42009"/>
            <a:ext cx="4180114" cy="6332829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rgbClr val="0070C0"/>
                </a:solidFill>
                <a:latin typeface="Sassoon Primary" pitchFamily="50" charset="0"/>
              </a:rPr>
              <a:t>English - </a:t>
            </a:r>
            <a:r>
              <a:rPr lang="en-GB" sz="900" dirty="0">
                <a:solidFill>
                  <a:srgbClr val="0070C0"/>
                </a:solidFill>
                <a:latin typeface="Sassoon Primary" pitchFamily="50" charset="0"/>
              </a:rPr>
              <a:t> </a:t>
            </a:r>
            <a:r>
              <a:rPr lang="en-GB" sz="900" b="1" dirty="0">
                <a:solidFill>
                  <a:srgbClr val="0070C0"/>
                </a:solidFill>
                <a:latin typeface="Sassoon Primary" pitchFamily="50" charset="0"/>
              </a:rPr>
              <a:t>Texts</a:t>
            </a:r>
            <a:r>
              <a:rPr lang="en-GB" sz="900" dirty="0">
                <a:solidFill>
                  <a:srgbClr val="0070C0"/>
                </a:solidFill>
                <a:latin typeface="Sassoon Primary" pitchFamily="50" charset="0"/>
              </a:rPr>
              <a:t> </a:t>
            </a:r>
          </a:p>
          <a:p>
            <a:r>
              <a:rPr lang="en-GB" sz="900" b="1" dirty="0">
                <a:solidFill>
                  <a:schemeClr val="tx1"/>
                </a:solidFill>
                <a:latin typeface="Sassoon Primary" pitchFamily="50" charset="0"/>
              </a:rPr>
              <a:t>Traditional Tale</a:t>
            </a: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 – The Elves and the Shoemaker</a:t>
            </a:r>
          </a:p>
          <a:p>
            <a:r>
              <a:rPr lang="en-GB" sz="900" b="1" dirty="0">
                <a:solidFill>
                  <a:schemeClr val="tx1"/>
                </a:solidFill>
                <a:latin typeface="Sassoon Primary" pitchFamily="50" charset="0"/>
              </a:rPr>
              <a:t>Non-fiction</a:t>
            </a: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 – </a:t>
            </a:r>
            <a:r>
              <a:rPr lang="en-GB" sz="900" dirty="0" err="1">
                <a:solidFill>
                  <a:schemeClr val="tx1"/>
                </a:solidFill>
                <a:latin typeface="Sassoon Primary" pitchFamily="50" charset="0"/>
              </a:rPr>
              <a:t>Hannukah</a:t>
            </a: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 Lights</a:t>
            </a:r>
          </a:p>
          <a:p>
            <a:r>
              <a:rPr lang="en-GB" sz="900" b="1" dirty="0">
                <a:solidFill>
                  <a:schemeClr val="tx1"/>
                </a:solidFill>
                <a:latin typeface="Sassoon Primary" pitchFamily="50" charset="0"/>
              </a:rPr>
              <a:t>Fiction</a:t>
            </a: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 – Goodbye Autumn Hello Winter, Where the Poppies Now Grow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You Must Bring a Hat, The Nativity, Lighting a Lamp a </a:t>
            </a:r>
            <a:r>
              <a:rPr lang="en-GB" sz="900">
                <a:solidFill>
                  <a:schemeClr val="tx1"/>
                </a:solidFill>
                <a:latin typeface="Sassoon Primary" pitchFamily="50" charset="0"/>
              </a:rPr>
              <a:t>Diwali story</a:t>
            </a:r>
            <a:endParaRPr lang="en-GB" sz="900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900" b="1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900" b="1" dirty="0">
                <a:solidFill>
                  <a:srgbClr val="0070C0"/>
                </a:solidFill>
                <a:latin typeface="Sassoon Primary" pitchFamily="50" charset="0"/>
              </a:rPr>
              <a:t>Writing 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Pencil grip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Independent name writing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Letter formation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Write initial sounds to match pictures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Writing CVC words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Christmas list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Diwali cards</a:t>
            </a:r>
          </a:p>
          <a:p>
            <a:endParaRPr lang="en-GB" sz="90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900" b="1" dirty="0">
                <a:solidFill>
                  <a:srgbClr val="0070C0"/>
                </a:solidFill>
                <a:latin typeface="Sassoon Primary" pitchFamily="50" charset="0"/>
              </a:rPr>
              <a:t>Nursery Rhymes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Two Little Dicky Birds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Dingle Dangle Scarecrow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Hey Diddle </a:t>
            </a:r>
            <a:r>
              <a:rPr lang="en-GB" sz="900" dirty="0" err="1">
                <a:solidFill>
                  <a:schemeClr val="tx1"/>
                </a:solidFill>
                <a:latin typeface="Sassoon Primary" pitchFamily="50" charset="0"/>
              </a:rPr>
              <a:t>Diddle</a:t>
            </a: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 the Cat and the Fiddle</a:t>
            </a:r>
          </a:p>
          <a:p>
            <a:r>
              <a:rPr lang="en-GB" sz="900" dirty="0">
                <a:solidFill>
                  <a:srgbClr val="0070C0"/>
                </a:solidFill>
                <a:latin typeface="Sassoon Primary" pitchFamily="50" charset="0"/>
              </a:rPr>
              <a:t>Phonics </a:t>
            </a:r>
            <a:r>
              <a:rPr lang="en-GB" sz="900" b="1" dirty="0">
                <a:solidFill>
                  <a:srgbClr val="0070C0"/>
                </a:solidFill>
                <a:latin typeface="Sassoon Primary" pitchFamily="50" charset="0"/>
              </a:rPr>
              <a:t>: Little </a:t>
            </a:r>
            <a:r>
              <a:rPr lang="en-GB" sz="900" b="1" dirty="0" err="1">
                <a:solidFill>
                  <a:srgbClr val="0070C0"/>
                </a:solidFill>
                <a:latin typeface="Sassoon Primary" pitchFamily="50" charset="0"/>
              </a:rPr>
              <a:t>Wandle</a:t>
            </a:r>
            <a:r>
              <a:rPr lang="en-GB" sz="900" b="1" dirty="0">
                <a:solidFill>
                  <a:srgbClr val="0070C0"/>
                </a:solidFill>
                <a:latin typeface="Sassoon Primary" pitchFamily="50" charset="0"/>
              </a:rPr>
              <a:t> – Phase 2 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To know the initial phonemes and digraphs and the formation phrase for…..</a:t>
            </a:r>
          </a:p>
          <a:p>
            <a:r>
              <a:rPr lang="en-GB" sz="900" dirty="0" err="1">
                <a:solidFill>
                  <a:schemeClr val="tx1"/>
                </a:solidFill>
                <a:latin typeface="Sassoon Primary" pitchFamily="50" charset="0"/>
              </a:rPr>
              <a:t>ff</a:t>
            </a: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  </a:t>
            </a:r>
            <a:r>
              <a:rPr lang="en-GB" sz="900" dirty="0" err="1">
                <a:solidFill>
                  <a:schemeClr val="tx1"/>
                </a:solidFill>
                <a:latin typeface="Sassoon Primary" pitchFamily="50" charset="0"/>
              </a:rPr>
              <a:t>ll</a:t>
            </a: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  </a:t>
            </a:r>
            <a:r>
              <a:rPr lang="en-GB" sz="900" dirty="0" err="1">
                <a:solidFill>
                  <a:schemeClr val="tx1"/>
                </a:solidFill>
                <a:latin typeface="Sassoon Primary" pitchFamily="50" charset="0"/>
              </a:rPr>
              <a:t>ss</a:t>
            </a: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  j  v  w  x  y  z  </a:t>
            </a:r>
            <a:r>
              <a:rPr lang="en-GB" sz="900" dirty="0" err="1">
                <a:solidFill>
                  <a:schemeClr val="tx1"/>
                </a:solidFill>
                <a:latin typeface="Sassoon Primary" pitchFamily="50" charset="0"/>
              </a:rPr>
              <a:t>zz</a:t>
            </a: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  </a:t>
            </a:r>
            <a:r>
              <a:rPr lang="en-GB" sz="900" dirty="0" err="1">
                <a:solidFill>
                  <a:schemeClr val="tx1"/>
                </a:solidFill>
                <a:latin typeface="Sassoon Primary" pitchFamily="50" charset="0"/>
              </a:rPr>
              <a:t>qu</a:t>
            </a: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  </a:t>
            </a:r>
            <a:r>
              <a:rPr lang="en-GB" sz="900" dirty="0" err="1">
                <a:solidFill>
                  <a:schemeClr val="tx1"/>
                </a:solidFill>
                <a:latin typeface="Sassoon Primary" pitchFamily="50" charset="0"/>
              </a:rPr>
              <a:t>ch</a:t>
            </a: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  </a:t>
            </a:r>
            <a:r>
              <a:rPr lang="en-GB" sz="900" dirty="0" err="1">
                <a:solidFill>
                  <a:schemeClr val="tx1"/>
                </a:solidFill>
                <a:latin typeface="Sassoon Primary" pitchFamily="50" charset="0"/>
              </a:rPr>
              <a:t>sh</a:t>
            </a: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  </a:t>
            </a:r>
            <a:r>
              <a:rPr lang="en-GB" sz="900" dirty="0" err="1">
                <a:solidFill>
                  <a:schemeClr val="tx1"/>
                </a:solidFill>
                <a:latin typeface="Sassoon Primary" pitchFamily="50" charset="0"/>
              </a:rPr>
              <a:t>th</a:t>
            </a: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  ng  </a:t>
            </a:r>
            <a:r>
              <a:rPr lang="en-GB" sz="900" dirty="0" err="1">
                <a:solidFill>
                  <a:schemeClr val="tx1"/>
                </a:solidFill>
                <a:latin typeface="Sassoon Primary" pitchFamily="50" charset="0"/>
              </a:rPr>
              <a:t>nk</a:t>
            </a:r>
            <a:endParaRPr lang="en-GB" sz="90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To learn how to orally blend sounds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Practise blending sounds to read CVC words e.g. sat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To practise reading and spelling the tricky words – as  and  has  his  her  go  no  to  into  she  he  of  we  me  be</a:t>
            </a:r>
          </a:p>
          <a:p>
            <a:r>
              <a:rPr lang="en-GB" sz="900" b="1" dirty="0">
                <a:solidFill>
                  <a:schemeClr val="tx1"/>
                </a:solidFill>
                <a:latin typeface="Sassoon Primary" pitchFamily="50" charset="0"/>
              </a:rPr>
              <a:t>Phonics and reading</a:t>
            </a:r>
          </a:p>
          <a:p>
            <a:pPr marL="171450" indent="-171450">
              <a:buFontTx/>
              <a:buChar char="-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Daily phonics lesson</a:t>
            </a:r>
          </a:p>
          <a:p>
            <a:pPr marL="171450" indent="-171450">
              <a:buFontTx/>
              <a:buChar char="-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X3 reading practise sessions per week</a:t>
            </a:r>
          </a:p>
          <a:p>
            <a:pPr marL="171450" indent="-171450">
              <a:buFontTx/>
              <a:buChar char="-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X3 opportunity to select a reading for pleasure book</a:t>
            </a:r>
          </a:p>
          <a:p>
            <a:pPr marL="171450" indent="-171450">
              <a:buFontTx/>
              <a:buChar char="-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X1 visit to the school library</a:t>
            </a:r>
          </a:p>
          <a:p>
            <a:r>
              <a:rPr lang="en-GB" sz="900" b="1" dirty="0">
                <a:solidFill>
                  <a:srgbClr val="0070C0"/>
                </a:solidFill>
                <a:latin typeface="Sassoon Primary" pitchFamily="50" charset="0"/>
              </a:rPr>
              <a:t>Maths – White Rose  Maths</a:t>
            </a:r>
          </a:p>
          <a:p>
            <a:r>
              <a:rPr lang="en-GB" sz="900" b="1" dirty="0">
                <a:solidFill>
                  <a:schemeClr val="tx1"/>
                </a:solidFill>
                <a:latin typeface="Sassoon Primary" pitchFamily="50" charset="0"/>
              </a:rPr>
              <a:t>Circles and triangles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Identify and name circles and triangles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Compare circles and triangles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Shapes in the environment</a:t>
            </a:r>
          </a:p>
          <a:p>
            <a:r>
              <a:rPr lang="en-GB" sz="900" b="1" dirty="0">
                <a:solidFill>
                  <a:schemeClr val="tx1"/>
                </a:solidFill>
                <a:latin typeface="Sassoon Primary" pitchFamily="50" charset="0"/>
              </a:rPr>
              <a:t>1,2,3,4,5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1 more and 1 less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Composition of 4 and 5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Represent and </a:t>
            </a:r>
            <a:r>
              <a:rPr lang="en-GB" sz="900" dirty="0" err="1">
                <a:solidFill>
                  <a:schemeClr val="tx1"/>
                </a:solidFill>
                <a:latin typeface="Sassoon Primary" pitchFamily="50" charset="0"/>
              </a:rPr>
              <a:t>subitise</a:t>
            </a:r>
            <a:endParaRPr lang="en-GB" sz="90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900" b="1" dirty="0">
                <a:solidFill>
                  <a:schemeClr val="tx1"/>
                </a:solidFill>
                <a:latin typeface="Sassoon Primary" pitchFamily="50" charset="0"/>
              </a:rPr>
              <a:t>Shapes with 4 sides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Identify and name shapes with 4 sides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Combine shapes with 4 sides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Shapes in the environment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My day and night</a:t>
            </a:r>
          </a:p>
        </p:txBody>
      </p:sp>
      <p:sp>
        <p:nvSpPr>
          <p:cNvPr id="20" name="Rectangle 19"/>
          <p:cNvSpPr/>
          <p:nvPr/>
        </p:nvSpPr>
        <p:spPr>
          <a:xfrm>
            <a:off x="7829004" y="76365"/>
            <a:ext cx="4172496" cy="6264116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 dirty="0">
                <a:solidFill>
                  <a:srgbClr val="0070C0"/>
                </a:solidFill>
                <a:latin typeface="Sassoon Primary" pitchFamily="50" charset="0"/>
              </a:rPr>
              <a:t>RE – Christmas – How do Christians celebrate Jesus’ birthday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To know that for Christians Christmas is the celebration of Jesus’ birthday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Re-tell the Nativity story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Talk about our own experiences of Birthdays and Christmas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Hanukkah – Judaism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1000" b="1" dirty="0">
                <a:solidFill>
                  <a:srgbClr val="0070C0"/>
                </a:solidFill>
                <a:latin typeface="Sassoon Primary" pitchFamily="50" charset="0"/>
              </a:rPr>
              <a:t>Personal, Social and Emotional Development</a:t>
            </a: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Coram – Valuing Difference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I’m special, you’re special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Same and different homes and families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I am caring. I am </a:t>
            </a:r>
            <a:r>
              <a:rPr lang="en-GB" sz="1000">
                <a:solidFill>
                  <a:schemeClr val="tx1"/>
                </a:solidFill>
                <a:latin typeface="Sassoon Primary" pitchFamily="50" charset="0"/>
              </a:rPr>
              <a:t>a friend</a:t>
            </a:r>
            <a:endParaRPr lang="en-GB" sz="1000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1000" b="1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1000" b="1" dirty="0">
                <a:solidFill>
                  <a:srgbClr val="0070C0"/>
                </a:solidFill>
                <a:latin typeface="Sassoon Primary" pitchFamily="50" charset="0"/>
              </a:rPr>
              <a:t>Understanding the World</a:t>
            </a:r>
          </a:p>
          <a:p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Science PLAN -  </a:t>
            </a: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Light</a:t>
            </a: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Day length</a:t>
            </a: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Looking for shadows</a:t>
            </a: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Making shadows using our bodies</a:t>
            </a:r>
          </a:p>
          <a:p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Seasonal Changes – </a:t>
            </a: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Goodbye Autumn hello Winter (text)</a:t>
            </a:r>
          </a:p>
          <a:p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Bonfire Night – </a:t>
            </a: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Talking about how to keep safe</a:t>
            </a:r>
          </a:p>
          <a:p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Remembrance Day – </a:t>
            </a: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Looking at medals from the war</a:t>
            </a:r>
          </a:p>
          <a:p>
            <a:endParaRPr lang="en-GB" sz="1000" b="1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1000" b="1" dirty="0">
                <a:solidFill>
                  <a:srgbClr val="0070C0"/>
                </a:solidFill>
                <a:latin typeface="Sassoon Primary" pitchFamily="50" charset="0"/>
              </a:rPr>
              <a:t>Physical Development – How to catch a star</a:t>
            </a:r>
            <a:endParaRPr lang="en-GB" sz="1000" dirty="0">
              <a:solidFill>
                <a:schemeClr val="tx1"/>
              </a:solidFill>
              <a:latin typeface="Sassoon Primary" pitchFamily="50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Assessing children’s fundamental movement skills on the PE Passport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To balance on small and large body parts in the shape of a star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To send a ball with increasing accuracy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To jump and land appropriately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To climb under, over and through climbing equipment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To practise throwing overarm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b="1" dirty="0">
              <a:solidFill>
                <a:schemeClr val="tx1"/>
              </a:solidFill>
              <a:latin typeface="Sassoon Primary" pitchFamily="50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>
                <a:solidFill>
                  <a:srgbClr val="0070C0"/>
                </a:solidFill>
                <a:latin typeface="Sassoon Primary" pitchFamily="50" charset="0"/>
              </a:rPr>
              <a:t>Expressive Arts and Design</a:t>
            </a:r>
          </a:p>
          <a:p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Celebration Music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To learn about music from another culture – link to Diwali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To learn the names of some traditional Jewish musical instruments</a:t>
            </a:r>
          </a:p>
          <a:p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Nativity songs – Learn Makaton signs</a:t>
            </a:r>
          </a:p>
          <a:p>
            <a:endParaRPr lang="en-GB" sz="1000" b="1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1000" b="1" dirty="0">
                <a:solidFill>
                  <a:schemeClr val="tx1"/>
                </a:solidFill>
                <a:latin typeface="Sassoon Primary" pitchFamily="50" charset="0"/>
              </a:rPr>
              <a:t>Painting and Mixed Media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Diwali </a:t>
            </a:r>
            <a:r>
              <a:rPr lang="en-GB" sz="1000" dirty="0" err="1">
                <a:solidFill>
                  <a:schemeClr val="tx1"/>
                </a:solidFill>
                <a:latin typeface="Sassoon Primary" pitchFamily="50" charset="0"/>
              </a:rPr>
              <a:t>diya</a:t>
            </a: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 lamps out of clay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Mehndi hand patterns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err="1">
                <a:solidFill>
                  <a:schemeClr val="tx1"/>
                </a:solidFill>
                <a:latin typeface="Sassoon Primary" pitchFamily="50" charset="0"/>
              </a:rPr>
              <a:t>Rangoli</a:t>
            </a: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 patterns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Firework pictures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tx1"/>
                </a:solidFill>
                <a:latin typeface="Sassoon Primary" pitchFamily="50" charset="0"/>
              </a:rPr>
              <a:t>Poppy collage and paintings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603068" y="2373443"/>
            <a:ext cx="2952206" cy="603461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Special event –  Anti-Bullying Week (10</a:t>
            </a:r>
            <a:r>
              <a:rPr lang="en-GB" sz="950" baseline="30000" dirty="0">
                <a:solidFill>
                  <a:schemeClr val="tx1"/>
                </a:solidFill>
                <a:latin typeface="Sassoon Primary" pitchFamily="50" charset="0"/>
              </a:rPr>
              <a:t>th</a:t>
            </a: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 – 14</a:t>
            </a:r>
            <a:r>
              <a:rPr lang="en-GB" sz="950" baseline="30000" dirty="0">
                <a:solidFill>
                  <a:schemeClr val="tx1"/>
                </a:solidFill>
                <a:latin typeface="Sassoon Primary" pitchFamily="50" charset="0"/>
              </a:rPr>
              <a:t>th</a:t>
            </a: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 November) Odd Sock Day</a:t>
            </a:r>
          </a:p>
          <a:p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Christmas Jumper Day – 11</a:t>
            </a:r>
            <a:r>
              <a:rPr lang="en-GB" sz="950" baseline="30000" dirty="0">
                <a:solidFill>
                  <a:schemeClr val="tx1"/>
                </a:solidFill>
                <a:latin typeface="Sassoon Primary" pitchFamily="50" charset="0"/>
              </a:rPr>
              <a:t>th</a:t>
            </a: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 December for Save the Children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4603068" y="3067264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Enrichment – Whole School Trip to the Pantomime at Lowther  </a:t>
            </a:r>
          </a:p>
        </p:txBody>
      </p:sp>
      <p:sp>
        <p:nvSpPr>
          <p:cNvPr id="33" name="Rectangle 32"/>
          <p:cNvSpPr/>
          <p:nvPr/>
        </p:nvSpPr>
        <p:spPr>
          <a:xfrm>
            <a:off x="4594495" y="3767750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Online Safety Strand – Privacy and Security</a:t>
            </a:r>
          </a:p>
          <a:p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I can identify some simple examples of my personal information</a:t>
            </a:r>
          </a:p>
        </p:txBody>
      </p:sp>
      <p:sp>
        <p:nvSpPr>
          <p:cNvPr id="34" name="Rectangle 33"/>
          <p:cNvSpPr/>
          <p:nvPr/>
        </p:nvSpPr>
        <p:spPr>
          <a:xfrm>
            <a:off x="4594495" y="4461570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Community links – Parishioners invited to the KS2 Carol Service</a:t>
            </a:r>
          </a:p>
          <a:p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Choir singing at Clifton Arms Hotel</a:t>
            </a:r>
          </a:p>
        </p:txBody>
      </p:sp>
      <p:sp>
        <p:nvSpPr>
          <p:cNvPr id="35" name="Rectangle 34"/>
          <p:cNvSpPr/>
          <p:nvPr/>
        </p:nvSpPr>
        <p:spPr>
          <a:xfrm>
            <a:off x="4594495" y="5155390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British values – Tolerance – To appreciate similarities as well as differences helping them to build constructive and respectful relationships</a:t>
            </a:r>
          </a:p>
        </p:txBody>
      </p:sp>
      <p:sp>
        <p:nvSpPr>
          <p:cNvPr id="36" name="Rectangle 35"/>
          <p:cNvSpPr/>
          <p:nvPr/>
        </p:nvSpPr>
        <p:spPr>
          <a:xfrm>
            <a:off x="4594495" y="5849210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Half-termly events – KS2 Carol Service, Reception and Nursery Nativity and  KS1 Nativity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1203654"/>
              </p:ext>
            </p:extLst>
          </p:nvPr>
        </p:nvGraphicFramePr>
        <p:xfrm>
          <a:off x="182880" y="6523808"/>
          <a:ext cx="11818620" cy="243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13180">
                  <a:extLst>
                    <a:ext uri="{9D8B030D-6E8A-4147-A177-3AD203B41FA5}">
                      <a16:colId xmlns:a16="http://schemas.microsoft.com/office/drawing/2014/main" val="1621879501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2245780125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1781995852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69825853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2178322418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2772126965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1231715789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1920206904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4079128790"/>
                    </a:ext>
                  </a:extLst>
                </a:gridCol>
              </a:tblGrid>
              <a:tr h="143164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Friendship</a:t>
                      </a:r>
                    </a:p>
                  </a:txBody>
                  <a:tcPr>
                    <a:solidFill>
                      <a:srgbClr val="9966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Faith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Respect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Determination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Love</a:t>
                      </a:r>
                    </a:p>
                  </a:txBody>
                  <a:tcPr>
                    <a:solidFill>
                      <a:srgbClr val="9A003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Service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Thankfulness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Honesty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Forgiveness</a:t>
                      </a:r>
                    </a:p>
                  </a:txBody>
                  <a:tcPr>
                    <a:solidFill>
                      <a:srgbClr val="996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89516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59237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3938</TotalTime>
  <Words>593</Words>
  <Application>Microsoft Office PowerPoint</Application>
  <PresentationFormat>Widescreen</PresentationFormat>
  <Paragraphs>111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 Primary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 Gray</dc:creator>
  <cp:lastModifiedBy>Harter, Victoria</cp:lastModifiedBy>
  <cp:revision>31</cp:revision>
  <cp:lastPrinted>2024-11-04T10:32:49Z</cp:lastPrinted>
  <dcterms:created xsi:type="dcterms:W3CDTF">2023-11-30T21:20:23Z</dcterms:created>
  <dcterms:modified xsi:type="dcterms:W3CDTF">2026-01-08T13:31:28Z</dcterms:modified>
</cp:coreProperties>
</file>