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FF"/>
    <a:srgbClr val="9A003B"/>
    <a:srgbClr val="FFFFFF"/>
    <a:srgbClr val="D1A33B"/>
    <a:srgbClr val="0641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4779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119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37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247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901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960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668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013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774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071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185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937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286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0C237-D18E-4E5D-919F-27EA61B4644C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170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ytham-cofe-web-logo(1) –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827" y="110722"/>
            <a:ext cx="1490345" cy="430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4619896" y="1582599"/>
            <a:ext cx="2952206" cy="609782"/>
          </a:xfrm>
          <a:prstGeom prst="rect">
            <a:avLst/>
          </a:prstGeom>
          <a:solidFill>
            <a:srgbClr val="D1A33B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</a:rPr>
              <a:t>Christian Value – Determination</a:t>
            </a:r>
          </a:p>
          <a:p>
            <a:r>
              <a:rPr lang="en-GB" sz="950" dirty="0">
                <a:solidFill>
                  <a:schemeClr val="tx1"/>
                </a:solidFill>
              </a:rPr>
              <a:t>‘I can do all things through him who strengthens me’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619897" y="42009"/>
            <a:ext cx="2952206" cy="1399257"/>
          </a:xfrm>
          <a:prstGeom prst="rect">
            <a:avLst/>
          </a:prstGeom>
          <a:noFill/>
          <a:ln w="3810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Nursery </a:t>
            </a:r>
            <a:r>
              <a:rPr lang="en-GB" sz="1200" dirty="0">
                <a:solidFill>
                  <a:schemeClr val="tx1"/>
                </a:solidFill>
              </a:rPr>
              <a:t>Spring 1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‘People Who Help Us’</a:t>
            </a:r>
          </a:p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Charity – Brian House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53955" y="129309"/>
            <a:ext cx="4180114" cy="6332829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dirty="0">
                <a:solidFill>
                  <a:srgbClr val="00B050"/>
                </a:solidFill>
                <a:latin typeface="Sassoon Primary"/>
              </a:rPr>
              <a:t>Phonics</a:t>
            </a:r>
            <a:r>
              <a:rPr lang="en-GB" sz="1200" b="1" dirty="0">
                <a:solidFill>
                  <a:schemeClr val="tx1"/>
                </a:solidFill>
                <a:latin typeface="Sassoon Primary"/>
              </a:rPr>
              <a:t>–</a:t>
            </a:r>
            <a:r>
              <a:rPr lang="en-GB" sz="1200" dirty="0">
                <a:solidFill>
                  <a:schemeClr val="tx1"/>
                </a:solidFill>
                <a:latin typeface="Sassoon Primary"/>
              </a:rPr>
              <a:t>Little </a:t>
            </a:r>
            <a:r>
              <a:rPr lang="en-GB" sz="1200" dirty="0">
                <a:solidFill>
                  <a:schemeClr val="tx1"/>
                </a:solidFill>
                <a:latin typeface="Sassoon Primary"/>
                <a:ea typeface="Calibri" panose="020F0502020204030204" pitchFamily="34" charset="0"/>
                <a:cs typeface="Calibri" panose="020F0502020204030204" pitchFamily="34" charset="0"/>
              </a:rPr>
              <a:t>Wandle</a:t>
            </a:r>
            <a:r>
              <a:rPr lang="en-GB" sz="1200" dirty="0">
                <a:solidFill>
                  <a:schemeClr val="tx1"/>
                </a:solidFill>
                <a:latin typeface="Sassoon Primary"/>
              </a:rPr>
              <a:t>: Rhyme time, tuning into sounds, love of reading </a:t>
            </a:r>
          </a:p>
          <a:p>
            <a:endParaRPr lang="en-GB" sz="1400" dirty="0">
              <a:solidFill>
                <a:schemeClr val="tx1"/>
              </a:solidFill>
            </a:endParaRPr>
          </a:p>
          <a:p>
            <a:r>
              <a:rPr lang="en-GB" sz="1200" b="1" dirty="0">
                <a:solidFill>
                  <a:srgbClr val="00B050"/>
                </a:solidFill>
                <a:latin typeface="Sassoon Primary"/>
              </a:rPr>
              <a:t>Nursery Rhymes-</a:t>
            </a:r>
            <a:r>
              <a:rPr lang="en-GB" sz="1200" dirty="0">
                <a:solidFill>
                  <a:schemeClr val="tx1"/>
                </a:solidFill>
                <a:latin typeface="Sassoon Primary"/>
              </a:rPr>
              <a:t>Round about the garden, The Grand Old Duke of York, A Sailor went to Sea, Down at the Station, Hickory Dickory Dock, </a:t>
            </a:r>
            <a:r>
              <a:rPr lang="en-GB" sz="1200" dirty="0" err="1">
                <a:solidFill>
                  <a:schemeClr val="tx1"/>
                </a:solidFill>
                <a:latin typeface="Sassoon Primary"/>
              </a:rPr>
              <a:t>Incy</a:t>
            </a:r>
            <a:r>
              <a:rPr lang="en-GB" sz="1200" dirty="0">
                <a:solidFill>
                  <a:schemeClr val="tx1"/>
                </a:solidFill>
                <a:latin typeface="Sassoon Primary"/>
              </a:rPr>
              <a:t> </a:t>
            </a:r>
            <a:r>
              <a:rPr lang="en-GB" sz="1200" dirty="0" err="1">
                <a:solidFill>
                  <a:schemeClr val="tx1"/>
                </a:solidFill>
                <a:latin typeface="Sassoon Primary"/>
              </a:rPr>
              <a:t>Wincy</a:t>
            </a:r>
            <a:r>
              <a:rPr lang="en-GB" sz="1200" dirty="0">
                <a:solidFill>
                  <a:schemeClr val="tx1"/>
                </a:solidFill>
                <a:latin typeface="Sassoon Primary"/>
              </a:rPr>
              <a:t> Spider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 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803603" y="90352"/>
            <a:ext cx="4172496" cy="6264116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050" b="1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603068" y="2373444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b="1" dirty="0">
                <a:solidFill>
                  <a:schemeClr val="tx1"/>
                </a:solidFill>
              </a:rPr>
              <a:t>Special event </a:t>
            </a:r>
            <a:r>
              <a:rPr lang="en-GB" sz="950" dirty="0">
                <a:solidFill>
                  <a:schemeClr val="tx1"/>
                </a:solidFill>
              </a:rPr>
              <a:t>– Blackburn Diocese Celebrate 100</a:t>
            </a:r>
            <a:r>
              <a:rPr lang="en-GB" sz="950" baseline="30000" dirty="0">
                <a:solidFill>
                  <a:schemeClr val="tx1"/>
                </a:solidFill>
              </a:rPr>
              <a:t>th</a:t>
            </a:r>
            <a:r>
              <a:rPr lang="en-GB" sz="950" dirty="0">
                <a:solidFill>
                  <a:schemeClr val="tx1"/>
                </a:solidFill>
              </a:rPr>
              <a:t> Birthday!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603068" y="3084681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b="1" dirty="0">
                <a:solidFill>
                  <a:schemeClr val="tx1"/>
                </a:solidFill>
              </a:rPr>
              <a:t>Enrichment </a:t>
            </a:r>
            <a:r>
              <a:rPr lang="en-GB" sz="950" dirty="0">
                <a:solidFill>
                  <a:schemeClr val="tx1"/>
                </a:solidFill>
              </a:rPr>
              <a:t>– Winter Walk, Recycling wagon visit, Fire engine visit </a:t>
            </a:r>
          </a:p>
        </p:txBody>
      </p:sp>
      <p:sp>
        <p:nvSpPr>
          <p:cNvPr id="33" name="Rectangle 32"/>
          <p:cNvSpPr/>
          <p:nvPr/>
        </p:nvSpPr>
        <p:spPr>
          <a:xfrm>
            <a:off x="4594495" y="3767750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b="1" dirty="0">
                <a:solidFill>
                  <a:schemeClr val="tx1"/>
                </a:solidFill>
              </a:rPr>
              <a:t>Enterprise </a:t>
            </a:r>
            <a:r>
              <a:rPr lang="en-GB" sz="950" dirty="0">
                <a:solidFill>
                  <a:schemeClr val="tx1"/>
                </a:solidFill>
              </a:rPr>
              <a:t>– Raise money for NSPCC</a:t>
            </a:r>
          </a:p>
        </p:txBody>
      </p:sp>
      <p:sp>
        <p:nvSpPr>
          <p:cNvPr id="34" name="Rectangle 33"/>
          <p:cNvSpPr/>
          <p:nvPr/>
        </p:nvSpPr>
        <p:spPr>
          <a:xfrm>
            <a:off x="4594495" y="4461570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b="1">
                <a:solidFill>
                  <a:schemeClr val="tx1"/>
                </a:solidFill>
              </a:rPr>
              <a:t>Community Links</a:t>
            </a:r>
            <a:r>
              <a:rPr lang="en-GB" sz="950">
                <a:solidFill>
                  <a:schemeClr val="tx1"/>
                </a:solidFill>
              </a:rPr>
              <a:t>-Heritage Centre Art Competition, NELI, Toddler Praise</a:t>
            </a:r>
            <a:endParaRPr lang="en-GB" sz="950" dirty="0">
              <a:solidFill>
                <a:schemeClr val="tx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588325" y="5066002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b="1" dirty="0">
                <a:solidFill>
                  <a:schemeClr val="tx1"/>
                </a:solidFill>
              </a:rPr>
              <a:t>British values </a:t>
            </a:r>
            <a:r>
              <a:rPr lang="en-GB" sz="950" dirty="0">
                <a:solidFill>
                  <a:schemeClr val="tx1"/>
                </a:solidFill>
              </a:rPr>
              <a:t>– Mutual Respect</a:t>
            </a:r>
          </a:p>
        </p:txBody>
      </p:sp>
      <p:sp>
        <p:nvSpPr>
          <p:cNvPr id="36" name="Rectangle 35"/>
          <p:cNvSpPr/>
          <p:nvPr/>
        </p:nvSpPr>
        <p:spPr>
          <a:xfrm>
            <a:off x="4588325" y="5681018"/>
            <a:ext cx="2952206" cy="684209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b="1" dirty="0">
                <a:solidFill>
                  <a:schemeClr val="tx1"/>
                </a:solidFill>
              </a:rPr>
              <a:t>Half-termly events </a:t>
            </a:r>
            <a:r>
              <a:rPr lang="en-GB" sz="950" dirty="0">
                <a:solidFill>
                  <a:schemeClr val="tx1"/>
                </a:solidFill>
              </a:rPr>
              <a:t>– Children’s Mental Health Week  9</a:t>
            </a:r>
            <a:r>
              <a:rPr lang="en-GB" sz="950" baseline="30000" dirty="0">
                <a:solidFill>
                  <a:schemeClr val="tx1"/>
                </a:solidFill>
              </a:rPr>
              <a:t>th</a:t>
            </a:r>
            <a:r>
              <a:rPr lang="en-GB" sz="950" dirty="0">
                <a:solidFill>
                  <a:schemeClr val="tx1"/>
                </a:solidFill>
              </a:rPr>
              <a:t> February.</a:t>
            </a:r>
          </a:p>
          <a:p>
            <a:r>
              <a:rPr lang="en-GB" sz="950" b="1" dirty="0">
                <a:solidFill>
                  <a:schemeClr val="tx1"/>
                </a:solidFill>
              </a:rPr>
              <a:t>Parent/Carer Evenings</a:t>
            </a:r>
            <a:r>
              <a:rPr lang="en-GB" sz="950" dirty="0">
                <a:solidFill>
                  <a:schemeClr val="tx1"/>
                </a:solidFill>
              </a:rPr>
              <a:t>– 11/12</a:t>
            </a:r>
            <a:r>
              <a:rPr lang="en-GB" sz="950" baseline="30000" dirty="0">
                <a:solidFill>
                  <a:schemeClr val="tx1"/>
                </a:solidFill>
              </a:rPr>
              <a:t>th</a:t>
            </a:r>
            <a:r>
              <a:rPr lang="en-GB" sz="950" dirty="0">
                <a:solidFill>
                  <a:schemeClr val="tx1"/>
                </a:solidFill>
              </a:rPr>
              <a:t> February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5708498"/>
              </p:ext>
            </p:extLst>
          </p:nvPr>
        </p:nvGraphicFramePr>
        <p:xfrm>
          <a:off x="182880" y="6523808"/>
          <a:ext cx="11818620" cy="243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3180">
                  <a:extLst>
                    <a:ext uri="{9D8B030D-6E8A-4147-A177-3AD203B41FA5}">
                      <a16:colId xmlns:a16="http://schemas.microsoft.com/office/drawing/2014/main" val="1621879501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245780125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781995852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69825853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178322418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772126965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231715789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920206904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4079128790"/>
                    </a:ext>
                  </a:extLst>
                </a:gridCol>
              </a:tblGrid>
              <a:tr h="14316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Friendship</a:t>
                      </a:r>
                    </a:p>
                  </a:txBody>
                  <a:tcPr>
                    <a:solidFill>
                      <a:srgbClr val="99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Faith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Respect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Determination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Love</a:t>
                      </a:r>
                    </a:p>
                  </a:txBody>
                  <a:tcPr>
                    <a:solidFill>
                      <a:srgbClr val="9A003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Service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Thankfulness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Honesty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Forgiveness</a:t>
                      </a:r>
                    </a:p>
                  </a:txBody>
                  <a:tcPr>
                    <a:solidFill>
                      <a:srgbClr val="99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8951610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E94E1F12-24C4-B029-DEF3-E1D8BB12A4C7}"/>
              </a:ext>
            </a:extLst>
          </p:cNvPr>
          <p:cNvSpPr txBox="1"/>
          <p:nvPr/>
        </p:nvSpPr>
        <p:spPr>
          <a:xfrm>
            <a:off x="317241" y="311480"/>
            <a:ext cx="385354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chemeClr val="tx1"/>
                </a:solidFill>
                <a:latin typeface="Sassoon Primary" pitchFamily="50" charset="0"/>
              </a:rPr>
              <a:t>In our Nursery class the theme may be adapted at various points to allow for children’s interests to flow through the provision</a:t>
            </a:r>
            <a:r>
              <a:rPr lang="en-GB" sz="1200" b="1" dirty="0">
                <a:solidFill>
                  <a:schemeClr val="tx1"/>
                </a:solidFill>
                <a:latin typeface="Sassoon Primary" pitchFamily="50" charset="0"/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40447F-089E-93C2-BE9D-3DEB22B5EE1F}"/>
              </a:ext>
            </a:extLst>
          </p:cNvPr>
          <p:cNvSpPr txBox="1"/>
          <p:nvPr/>
        </p:nvSpPr>
        <p:spPr>
          <a:xfrm>
            <a:off x="190501" y="885559"/>
            <a:ext cx="3978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00B050"/>
                </a:solidFill>
                <a:latin typeface="Sassoon Primary"/>
              </a:rPr>
              <a:t>English texts</a:t>
            </a:r>
            <a:r>
              <a:rPr lang="en-GB" sz="1200" dirty="0">
                <a:latin typeface="Sassoon Primary"/>
              </a:rPr>
              <a:t>-Zog; People Who Help Us, Busy People, Firefighters, At the Hospital, Superhero’s like you, Jack Frost, One Snowy Night, </a:t>
            </a:r>
            <a:r>
              <a:rPr lang="en-GB" sz="1200" dirty="0" err="1">
                <a:latin typeface="Sassoon Primary"/>
              </a:rPr>
              <a:t>Emergency!,Lima’s</a:t>
            </a:r>
            <a:r>
              <a:rPr lang="en-GB" sz="1200" dirty="0">
                <a:latin typeface="Sassoon Primary"/>
              </a:rPr>
              <a:t> Red Hot Chilli, Non Fiction books related to theme.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456C1D-8A75-E739-42BC-C7381DB511A7}"/>
              </a:ext>
            </a:extLst>
          </p:cNvPr>
          <p:cNvSpPr txBox="1"/>
          <p:nvPr/>
        </p:nvSpPr>
        <p:spPr>
          <a:xfrm>
            <a:off x="182880" y="3647047"/>
            <a:ext cx="3853543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8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latin typeface="Sassoon Primary" pitchFamily="50" charset="0"/>
              </a:rPr>
              <a:t>Writing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Sassoon Primary" pitchFamily="50" charset="0"/>
              </a:rPr>
              <a:t>Mark making using different materials.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Sassoon Primary" pitchFamily="50" charset="0"/>
              </a:rPr>
              <a:t>Finger gym activities with playdough and clay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Sassoon Primary" pitchFamily="50" charset="0"/>
              </a:rPr>
              <a:t>Activities that involve crawling.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Sassoon Primary" pitchFamily="50" charset="0"/>
              </a:rPr>
              <a:t>Using large paint brushes with water to create marks </a:t>
            </a:r>
            <a:endParaRPr lang="en-GB" sz="1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67A444-668D-AD3C-FC09-AF8830C502F9}"/>
              </a:ext>
            </a:extLst>
          </p:cNvPr>
          <p:cNvSpPr txBox="1"/>
          <p:nvPr/>
        </p:nvSpPr>
        <p:spPr>
          <a:xfrm>
            <a:off x="8030391" y="145614"/>
            <a:ext cx="3978729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00B050"/>
                </a:solidFill>
              </a:rPr>
              <a:t>Maths</a:t>
            </a:r>
            <a:r>
              <a:rPr lang="en-GB" sz="1200" dirty="0"/>
              <a:t>- White Rose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Move and label 1,2,3</a:t>
            </a:r>
          </a:p>
          <a:p>
            <a:r>
              <a:rPr lang="en-GB" sz="1200" dirty="0"/>
              <a:t>Move fingers when counting</a:t>
            </a:r>
          </a:p>
          <a:p>
            <a:r>
              <a:rPr lang="en-GB" sz="1200" dirty="0"/>
              <a:t>Notice number symbols as labels</a:t>
            </a:r>
          </a:p>
          <a:p>
            <a:r>
              <a:rPr lang="en-GB" sz="1200" dirty="0"/>
              <a:t>Label amounts as 1,2,3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Explore position</a:t>
            </a:r>
          </a:p>
          <a:p>
            <a:r>
              <a:rPr lang="en-GB" sz="1200" dirty="0"/>
              <a:t>Explore more complex inset jigsaws</a:t>
            </a:r>
          </a:p>
          <a:p>
            <a:r>
              <a:rPr lang="en-GB" sz="1200" dirty="0"/>
              <a:t>Talk about simple positions</a:t>
            </a:r>
          </a:p>
          <a:p>
            <a:r>
              <a:rPr lang="en-GB" sz="1200" dirty="0"/>
              <a:t>Move into simple positions</a:t>
            </a:r>
          </a:p>
          <a:p>
            <a:r>
              <a:rPr lang="en-GB" sz="1200" dirty="0"/>
              <a:t>Move into simple positions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Explore own first patterns</a:t>
            </a:r>
          </a:p>
          <a:p>
            <a:r>
              <a:rPr lang="en-GB" sz="1200" dirty="0"/>
              <a:t>Explain simple pattern arrangements</a:t>
            </a:r>
          </a:p>
          <a:p>
            <a:r>
              <a:rPr lang="en-GB" sz="1200" dirty="0"/>
              <a:t>Make roads and bridges with intent</a:t>
            </a:r>
          </a:p>
          <a:p>
            <a:r>
              <a:rPr lang="en-GB" sz="1200" dirty="0"/>
              <a:t>Make simple line patterns with objects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/>
          </a:p>
          <a:p>
            <a:endParaRPr lang="en-GB" b="1" dirty="0">
              <a:latin typeface="Sassoon Primary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EAD9E5-6207-31C3-2911-F2587906F439}"/>
              </a:ext>
            </a:extLst>
          </p:cNvPr>
          <p:cNvSpPr txBox="1"/>
          <p:nvPr/>
        </p:nvSpPr>
        <p:spPr>
          <a:xfrm>
            <a:off x="215901" y="1869215"/>
            <a:ext cx="4109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00B050"/>
                </a:solidFill>
                <a:latin typeface="Sassoon Primary"/>
              </a:rPr>
              <a:t>Physical Development</a:t>
            </a:r>
            <a:r>
              <a:rPr lang="en-GB" sz="1200" dirty="0">
                <a:latin typeface="Sassoon Primary"/>
              </a:rPr>
              <a:t>-PE passport Lancashire</a:t>
            </a:r>
          </a:p>
          <a:p>
            <a:r>
              <a:rPr lang="en-GB" sz="1200" dirty="0">
                <a:latin typeface="Sassoon Primary"/>
              </a:rPr>
              <a:t>Planning FMS-An adventure with the emergency services</a:t>
            </a:r>
          </a:p>
          <a:p>
            <a:r>
              <a:rPr lang="en-GB" sz="1200" dirty="0">
                <a:latin typeface="Sassoon Primary"/>
              </a:rPr>
              <a:t>Dough Disco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87A6DE1-4874-F041-F35C-638B9F02D1CD}"/>
              </a:ext>
            </a:extLst>
          </p:cNvPr>
          <p:cNvSpPr txBox="1"/>
          <p:nvPr/>
        </p:nvSpPr>
        <p:spPr>
          <a:xfrm>
            <a:off x="7914640" y="2921133"/>
            <a:ext cx="38676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00B050"/>
                </a:solidFill>
                <a:latin typeface="Sassoon Primary" pitchFamily="50" charset="0"/>
              </a:rPr>
              <a:t>Understanding the World-</a:t>
            </a:r>
            <a:r>
              <a:rPr lang="en-GB" sz="1200" dirty="0">
                <a:solidFill>
                  <a:schemeClr val="tx1"/>
                </a:solidFill>
                <a:latin typeface="Sassoon Primary" pitchFamily="50" charset="0"/>
              </a:rPr>
              <a:t>Science PLAN -  Humans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Sassoon Primary" pitchFamily="50" charset="0"/>
              </a:rPr>
              <a:t>Recognise and name different occupations in the community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Sassoon Primary" pitchFamily="50" charset="0"/>
              </a:rPr>
              <a:t>Talk about the ways we keep our bodies healthy and the impact of exercise on our bodies</a:t>
            </a:r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200" i="1" dirty="0">
                <a:solidFill>
                  <a:srgbClr val="00B050"/>
                </a:solidFill>
                <a:latin typeface="Sassoon Primary" pitchFamily="50" charset="0"/>
              </a:rPr>
              <a:t>Seasonal Changes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Sassoon Primary" pitchFamily="50" charset="0"/>
              </a:rPr>
              <a:t>Talking about Winter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Sassoon Primary" pitchFamily="50" charset="0"/>
              </a:rPr>
              <a:t>To know some signs of Winter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Sassoon Primary" pitchFamily="50" charset="0"/>
              </a:rPr>
              <a:t>Know signs of Spring</a:t>
            </a:r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EF848C4-A78F-D314-6F2C-DCCF988CD378}"/>
              </a:ext>
            </a:extLst>
          </p:cNvPr>
          <p:cNvSpPr txBox="1"/>
          <p:nvPr/>
        </p:nvSpPr>
        <p:spPr>
          <a:xfrm>
            <a:off x="7914640" y="5066002"/>
            <a:ext cx="39794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00B050"/>
                </a:solidFill>
                <a:latin typeface="Sassoon Primary" pitchFamily="50" charset="0"/>
              </a:rPr>
              <a:t>Expressive Arts and Design- </a:t>
            </a:r>
            <a:r>
              <a:rPr lang="en-GB" sz="1200" dirty="0" err="1">
                <a:latin typeface="Sassoon Primary" pitchFamily="50" charset="0"/>
              </a:rPr>
              <a:t>AccessArt</a:t>
            </a:r>
            <a:endParaRPr lang="en-GB" sz="1200" dirty="0">
              <a:latin typeface="Sassoon Primary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Sassoon Primary" pitchFamily="50" charset="0"/>
              </a:rPr>
              <a:t>Hands, feet and flower printing using body parts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Sassoon Primary" pitchFamily="50" charset="0"/>
              </a:rPr>
              <a:t>Build different emergency vehicles using construction kits large scale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Sassoon Primary" pitchFamily="50" charset="0"/>
              </a:rPr>
              <a:t>Explorers book-Colour Walk collecting natures colours</a:t>
            </a:r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396648E-64C3-26E6-A006-E96DFAA309CE}"/>
              </a:ext>
            </a:extLst>
          </p:cNvPr>
          <p:cNvSpPr txBox="1"/>
          <p:nvPr/>
        </p:nvSpPr>
        <p:spPr>
          <a:xfrm>
            <a:off x="215901" y="5066002"/>
            <a:ext cx="39391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200" b="1" dirty="0">
                <a:solidFill>
                  <a:srgbClr val="00B050"/>
                </a:solidFill>
                <a:latin typeface="Sassoon Primary" pitchFamily="50" charset="0"/>
              </a:rPr>
              <a:t>Personal, Social and Emotional Development-</a:t>
            </a:r>
            <a:r>
              <a:rPr lang="en-GB" sz="1200" dirty="0">
                <a:latin typeface="Sassoon Primary" pitchFamily="50" charset="0"/>
              </a:rPr>
              <a:t>Coram-</a:t>
            </a:r>
            <a:r>
              <a:rPr lang="en-GB" sz="1200" b="1" i="0" dirty="0">
                <a:solidFill>
                  <a:srgbClr val="FFFFFF"/>
                </a:solidFill>
                <a:effectLst/>
                <a:latin typeface="Open Sans" panose="020F0502020204030204" pitchFamily="34" charset="0"/>
              </a:rPr>
              <a:t>Keeping Safe</a:t>
            </a:r>
            <a:endParaRPr lang="en-GB" sz="1200" b="0" i="0" dirty="0">
              <a:solidFill>
                <a:srgbClr val="FFFFFF"/>
              </a:solidFill>
              <a:effectLst/>
              <a:latin typeface="Open Sans" panose="020F0502020204030204" pitchFamily="34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333333"/>
                </a:solidFill>
                <a:latin typeface="Sassoon Primary"/>
              </a:rPr>
              <a:t>People who help me and keep me safe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333333"/>
                </a:solidFill>
                <a:effectLst/>
                <a:latin typeface="Sassoon Primary"/>
              </a:rPr>
              <a:t>Safety </a:t>
            </a:r>
            <a:r>
              <a:rPr lang="en-GB" sz="1200" dirty="0">
                <a:solidFill>
                  <a:srgbClr val="333333"/>
                </a:solidFill>
                <a:latin typeface="Sassoon Primary"/>
              </a:rPr>
              <a:t>I</a:t>
            </a:r>
            <a:r>
              <a:rPr lang="en-GB" sz="1200" b="0" i="0" dirty="0">
                <a:solidFill>
                  <a:srgbClr val="333333"/>
                </a:solidFill>
                <a:effectLst/>
                <a:latin typeface="Sassoon Primary"/>
              </a:rPr>
              <a:t>ndoors and Outdoors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333333"/>
                </a:solidFill>
                <a:latin typeface="Sassoon Primary"/>
              </a:rPr>
              <a:t>What’s safe to go into my body</a:t>
            </a:r>
            <a:endParaRPr lang="en-GB" sz="1200" b="0" i="0" dirty="0">
              <a:effectLst/>
              <a:latin typeface="Sassoon Primary"/>
            </a:endParaRPr>
          </a:p>
          <a:p>
            <a:endParaRPr lang="en-GB" sz="1200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9237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24E9CD3A9AD8E4F9B2EEBF8FDE6F44C" ma:contentTypeVersion="11" ma:contentTypeDescription="Create a new document." ma:contentTypeScope="" ma:versionID="cbe2d6f33be4ff8b1df552fc2fc842e0">
  <xsd:schema xmlns:xsd="http://www.w3.org/2001/XMLSchema" xmlns:xs="http://www.w3.org/2001/XMLSchema" xmlns:p="http://schemas.microsoft.com/office/2006/metadata/properties" xmlns:ns3="4ef18aa3-24f8-4d5e-84fb-0ff00f72bf18" targetNamespace="http://schemas.microsoft.com/office/2006/metadata/properties" ma:root="true" ma:fieldsID="fc2d9bc0f0da76425d0aa8774f2ce8c8" ns3:_="">
    <xsd:import namespace="4ef18aa3-24f8-4d5e-84fb-0ff00f72bf18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f18aa3-24f8-4d5e-84fb-0ff00f72bf18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  <xsd:element name="MediaServiceSystemTags" ma:index="1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4ef18aa3-24f8-4d5e-84fb-0ff00f72bf18" xsi:nil="true"/>
  </documentManagement>
</p:properties>
</file>

<file path=customXml/itemProps1.xml><?xml version="1.0" encoding="utf-8"?>
<ds:datastoreItem xmlns:ds="http://schemas.openxmlformats.org/officeDocument/2006/customXml" ds:itemID="{D04752BC-D8EB-41C4-B87B-F5FFE68E2C0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ef18aa3-24f8-4d5e-84fb-0ff00f72bf1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0C74E71-8440-44C2-9DBD-D1F4D55C659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A37C98A-48F2-4F0D-97DC-9C0F49DA8BBF}">
  <ds:schemaRefs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schemas.microsoft.com/office/infopath/2007/PartnerControls"/>
    <ds:schemaRef ds:uri="4ef18aa3-24f8-4d5e-84fb-0ff00f72bf18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4750</TotalTime>
  <Words>410</Words>
  <Application>Microsoft Office PowerPoint</Application>
  <PresentationFormat>Widescreen</PresentationFormat>
  <Paragraphs>71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Open Sans</vt:lpstr>
      <vt:lpstr>Sassoon Primary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Gray</dc:creator>
  <cp:lastModifiedBy>Harter, Victoria</cp:lastModifiedBy>
  <cp:revision>31</cp:revision>
  <cp:lastPrinted>2023-12-05T14:46:37Z</cp:lastPrinted>
  <dcterms:created xsi:type="dcterms:W3CDTF">2023-11-30T21:20:23Z</dcterms:created>
  <dcterms:modified xsi:type="dcterms:W3CDTF">2026-01-15T15:15:53Z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0x010100124E9CD3A9AD8E4F9B2EEBF8FDE6F44C</vt:lpwstr>
  </property>
</Properties>
</file>