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FF"/>
    <a:srgbClr val="9A003B"/>
    <a:srgbClr val="FFFFFF"/>
    <a:srgbClr val="D1A33B"/>
    <a:srgbClr val="06411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4779" autoAdjust="0"/>
    <p:restoredTop sz="94660"/>
  </p:normalViewPr>
  <p:slideViewPr>
    <p:cSldViewPr snapToGrid="0" showGuides="1">
      <p:cViewPr varScale="1">
        <p:scale>
          <a:sx n="82" d="100"/>
          <a:sy n="82" d="100"/>
        </p:scale>
        <p:origin x="11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071371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01247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440C237-D18E-4E5D-919F-27EA61B4644C}"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551901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440C237-D18E-4E5D-919F-27EA61B4644C}"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5839604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440C237-D18E-4E5D-919F-27EA61B4644C}" type="datetimeFigureOut">
              <a:rPr lang="en-GB" smtClean="0"/>
              <a:t>16/04/2026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2260668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440C237-D18E-4E5D-919F-27EA61B4644C}" type="datetimeFigureOut">
              <a:rPr lang="en-GB" smtClean="0"/>
              <a:t>16/04/2026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18910132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40C237-D18E-4E5D-919F-27EA61B4644C}" type="datetimeFigureOut">
              <a:rPr lang="en-GB" smtClean="0"/>
              <a:t>16/04/2026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657741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50712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440C237-D18E-4E5D-919F-27EA61B4644C}"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3797185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7829373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440C237-D18E-4E5D-919F-27EA61B4644C}"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EACA10D-9CDF-4C88-AE88-6429179D4A10}" type="slidenum">
              <a:rPr lang="en-GB" smtClean="0"/>
              <a:t>‹#›</a:t>
            </a:fld>
            <a:endParaRPr lang="en-GB"/>
          </a:p>
        </p:txBody>
      </p:sp>
    </p:spTree>
    <p:extLst>
      <p:ext uri="{BB962C8B-B14F-4D97-AF65-F5344CB8AC3E}">
        <p14:creationId xmlns:p14="http://schemas.microsoft.com/office/powerpoint/2010/main" val="41242864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40C237-D18E-4E5D-919F-27EA61B4644C}" type="datetimeFigureOut">
              <a:rPr lang="en-GB" smtClean="0"/>
              <a:t>16/04/2026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ACA10D-9CDF-4C88-AE88-6429179D4A10}" type="slidenum">
              <a:rPr lang="en-GB" smtClean="0"/>
              <a:t>‹#›</a:t>
            </a:fld>
            <a:endParaRPr lang="en-GB"/>
          </a:p>
        </p:txBody>
      </p:sp>
    </p:spTree>
    <p:extLst>
      <p:ext uri="{BB962C8B-B14F-4D97-AF65-F5344CB8AC3E}">
        <p14:creationId xmlns:p14="http://schemas.microsoft.com/office/powerpoint/2010/main" val="9231709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lytham-cofe-web-logo(1)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0827" y="110722"/>
            <a:ext cx="1490345" cy="430072"/>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9"/>
          <p:cNvSpPr/>
          <p:nvPr/>
        </p:nvSpPr>
        <p:spPr>
          <a:xfrm>
            <a:off x="4619896" y="1582599"/>
            <a:ext cx="2952206" cy="609782"/>
          </a:xfrm>
          <a:prstGeom prst="rect">
            <a:avLst/>
          </a:prstGeom>
          <a:solidFill>
            <a:srgbClr val="D1A33B"/>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Christian </a:t>
            </a:r>
            <a:r>
              <a:rPr lang="en-GB" sz="950">
                <a:solidFill>
                  <a:schemeClr val="tx1"/>
                </a:solidFill>
              </a:rPr>
              <a:t>Value – Love</a:t>
            </a:r>
            <a:endParaRPr lang="en-GB" sz="950" dirty="0">
              <a:solidFill>
                <a:schemeClr val="tx1"/>
              </a:solidFill>
            </a:endParaRPr>
          </a:p>
        </p:txBody>
      </p:sp>
      <p:sp>
        <p:nvSpPr>
          <p:cNvPr id="13" name="Rectangle 12"/>
          <p:cNvSpPr/>
          <p:nvPr/>
        </p:nvSpPr>
        <p:spPr>
          <a:xfrm>
            <a:off x="4619897" y="42009"/>
            <a:ext cx="2952206" cy="1399257"/>
          </a:xfrm>
          <a:prstGeom prst="rect">
            <a:avLst/>
          </a:prstGeom>
          <a:noFill/>
          <a:ln w="3810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solidFill>
                <a:schemeClr val="tx1"/>
              </a:solidFill>
            </a:endParaRPr>
          </a:p>
          <a:p>
            <a:pPr algn="ctr"/>
            <a:endParaRPr lang="en-GB" sz="1200" dirty="0">
              <a:solidFill>
                <a:schemeClr val="tx1"/>
              </a:solidFill>
            </a:endParaRPr>
          </a:p>
          <a:p>
            <a:pPr algn="ctr"/>
            <a:r>
              <a:rPr lang="en-GB" sz="1200" b="1" dirty="0">
                <a:solidFill>
                  <a:schemeClr val="tx1"/>
                </a:solidFill>
              </a:rPr>
              <a:t>Year 6 </a:t>
            </a:r>
            <a:r>
              <a:rPr lang="en-GB" sz="1200" dirty="0">
                <a:solidFill>
                  <a:schemeClr val="tx1"/>
                </a:solidFill>
              </a:rPr>
              <a:t>Summer 1</a:t>
            </a:r>
          </a:p>
          <a:p>
            <a:pPr algn="ctr"/>
            <a:endParaRPr lang="en-GB" sz="1200" dirty="0">
              <a:solidFill>
                <a:schemeClr val="tx1"/>
              </a:solidFill>
            </a:endParaRPr>
          </a:p>
          <a:p>
            <a:pPr algn="ctr"/>
            <a:r>
              <a:rPr lang="en-GB" sz="1200" dirty="0">
                <a:solidFill>
                  <a:schemeClr val="tx1"/>
                </a:solidFill>
              </a:rPr>
              <a:t>Charity –  RNLI</a:t>
            </a:r>
          </a:p>
        </p:txBody>
      </p:sp>
      <p:sp>
        <p:nvSpPr>
          <p:cNvPr id="15" name="Rectangle 14"/>
          <p:cNvSpPr/>
          <p:nvPr/>
        </p:nvSpPr>
        <p:spPr>
          <a:xfrm>
            <a:off x="182880" y="42009"/>
            <a:ext cx="4180114" cy="6332829"/>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English:</a:t>
            </a:r>
            <a:r>
              <a:rPr kumimoji="0" lang="en-GB" sz="1000" b="1" i="0" u="none" strike="noStrike" kern="1200" cap="none" spc="0" normalizeH="0" baseline="0" noProof="0" dirty="0">
                <a:ln>
                  <a:noFill/>
                </a:ln>
                <a:solidFill>
                  <a:prstClr val="black"/>
                </a:solidFill>
                <a:effectLst/>
                <a:uLnTx/>
                <a:uFillTx/>
                <a:latin typeface="Sassoon Primary" pitchFamily="50" charset="0"/>
                <a:ea typeface="+mn-ea"/>
                <a:cs typeface="+mn-cs"/>
              </a:rPr>
              <a:t>  </a:t>
            </a: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Albert and The Lion by Marriot Edgar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Outcomes: to generate a range of independent writing outcomes to secure their End of Key Stage Teacher assessment judgements in writing. There are several outcomes to choose from, including: biography, poetry, diary entries and narratives from different characters’ perspectives.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SPAG linked to writing and SATs practise.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Sassoon Primary" pitchFamily="50" charset="0"/>
                <a:ea typeface="+mn-ea"/>
                <a:cs typeface="+mn-cs"/>
              </a:rPr>
              <a:t>Poetry: </a:t>
            </a: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learn a poem from heart and recite it.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Sassoon Primary" pitchFamily="50" charset="0"/>
                <a:ea typeface="+mn-ea"/>
                <a:cs typeface="+mn-cs"/>
              </a:rPr>
              <a:t>Reading: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Sassoon Primary" pitchFamily="50" charset="0"/>
                <a:ea typeface="+mn-ea"/>
                <a:cs typeface="+mn-cs"/>
              </a:rPr>
              <a:t>-    Weekly Comprehension practise.</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Guided reading  sessions using a wide range of texts in a carousel of activities.</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A weekly visit to the school library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Maths: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Measuring and classifying angles: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Recognise angles where they meet at a point, are on a straight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or are vertically opposite, and find missing angles.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Draw given angles, and measure them in degrees (°) (Y5)</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Know angles are measured in degrees: estimate and compare acute, obtuse and reflex angles.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Position and direction.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Describe positions on the full coordinate grid , using all four quadrants. Use translation and mirroring of shapes.</a:t>
            </a:r>
            <a:endParaRPr kumimoji="0" lang="en-GB" sz="1000" b="0" i="0" u="none" strike="noStrike" kern="1200" cap="none" spc="0" normalizeH="0" baseline="0" noProof="0" dirty="0">
              <a:ln>
                <a:noFill/>
              </a:ln>
              <a:solidFill>
                <a:prstClr val="white"/>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a:ln>
                  <a:noFill/>
                </a:ln>
                <a:solidFill>
                  <a:prstClr val="white"/>
                </a:solidFill>
                <a:effectLst/>
                <a:uLnTx/>
                <a:uFillTx/>
                <a:latin typeface="Calibri" panose="020F0502020204030204"/>
                <a:ea typeface="+mn-ea"/>
                <a:cs typeface="+mn-cs"/>
              </a:rPr>
              <a:t>ise</a:t>
            </a:r>
            <a:r>
              <a:rPr kumimoji="0" lang="en-GB" sz="1200" b="0" i="0" u="none" strike="noStrike" kern="1200" cap="none" spc="0" normalizeH="0" baseline="0" noProof="0">
                <a:ln>
                  <a:noFill/>
                </a:ln>
                <a:solidFill>
                  <a:prstClr val="white"/>
                </a:solidFill>
                <a:effectLst/>
                <a:uLnTx/>
                <a:uFillTx/>
                <a:latin typeface="Calibri" panose="020F0502020204030204"/>
                <a:ea typeface="+mn-ea"/>
                <a:cs typeface="+mn-cs"/>
              </a:rPr>
              <a:t>nglesh</a:t>
            </a:r>
            <a:endParaRPr kumimoji="0" lang="en-GB" sz="1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Science:</a:t>
            </a:r>
          </a:p>
          <a:p>
            <a:pPr>
              <a:defRPr/>
            </a:pPr>
            <a:r>
              <a:rPr lang="en-GB" sz="1000" dirty="0">
                <a:solidFill>
                  <a:schemeClr val="tx1"/>
                </a:solidFill>
                <a:latin typeface="Sassoon Primary" pitchFamily="50" charset="0"/>
              </a:rPr>
              <a:t>To build and use a variety of circuits which include switches, bulbs and buzzers.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1" i="0" u="sng" strike="noStrike" kern="1200" cap="none" spc="0" normalizeH="0" baseline="0" noProof="0" dirty="0">
                <a:ln>
                  <a:noFill/>
                </a:ln>
                <a:solidFill>
                  <a:prstClr val="black"/>
                </a:solidFill>
                <a:effectLst/>
                <a:uLnTx/>
                <a:uFillTx/>
                <a:latin typeface="Sassoon Primary" pitchFamily="50" charset="0"/>
                <a:ea typeface="+mn-ea"/>
                <a:cs typeface="+mn-cs"/>
              </a:rPr>
              <a:t> RE: Who was Jesus? Who is Jesus?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To allow children the opportunity to stand back and consider ‘Who was Jesus?’ and ‘Who is Jesus?’ from their own point of view and the views of others in the past and today.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prstClr val="black"/>
                </a:solidFill>
                <a:effectLst/>
                <a:uLnTx/>
                <a:uFillTx/>
                <a:latin typeface="Sassoon Primary" pitchFamily="50" charset="0"/>
                <a:ea typeface="+mn-ea"/>
                <a:cs typeface="+mn-cs"/>
              </a:rPr>
              <a:t>Increase pupil’s understanding of who Jesus was and is according to the Bible and investigate who Jesus was according to the followers of major world faiths and those with non-religious world views</a:t>
            </a:r>
          </a:p>
        </p:txBody>
      </p:sp>
      <p:sp>
        <p:nvSpPr>
          <p:cNvPr id="20" name="Rectangle 19"/>
          <p:cNvSpPr/>
          <p:nvPr/>
        </p:nvSpPr>
        <p:spPr>
          <a:xfrm>
            <a:off x="7829004" y="93305"/>
            <a:ext cx="4172496" cy="6264116"/>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000" b="1" u="sng" dirty="0">
                <a:solidFill>
                  <a:schemeClr val="tx1"/>
                </a:solidFill>
                <a:latin typeface="Sassoon Primary" pitchFamily="50" charset="0"/>
              </a:rPr>
              <a:t>Geography</a:t>
            </a:r>
            <a:r>
              <a:rPr lang="en-GB" sz="1000" b="1" dirty="0">
                <a:solidFill>
                  <a:schemeClr val="tx1"/>
                </a:solidFill>
                <a:latin typeface="Sassoon Primary" pitchFamily="50" charset="0"/>
              </a:rPr>
              <a:t>: </a:t>
            </a:r>
          </a:p>
          <a:p>
            <a:r>
              <a:rPr lang="en-GB" sz="1000" dirty="0">
                <a:solidFill>
                  <a:schemeClr val="tx1"/>
                </a:solidFill>
                <a:latin typeface="Sassoon Primary" pitchFamily="50" charset="0"/>
              </a:rPr>
              <a:t>Sustainability</a:t>
            </a:r>
          </a:p>
          <a:p>
            <a:r>
              <a:rPr lang="en-GB" sz="1000" dirty="0">
                <a:solidFill>
                  <a:schemeClr val="tx1"/>
                </a:solidFill>
                <a:latin typeface="Sassoon Primary" pitchFamily="50" charset="0"/>
              </a:rPr>
              <a:t>How can we eat more sustainably? A study into food miles, carbon footprints, greenhouse gas emissions and intensive agriculture.</a:t>
            </a:r>
          </a:p>
          <a:p>
            <a:endParaRPr lang="en-GB" sz="1000" dirty="0">
              <a:solidFill>
                <a:schemeClr val="tx1"/>
              </a:solidFill>
              <a:latin typeface="Sassoon Primary" pitchFamily="50" charset="0"/>
            </a:endParaRPr>
          </a:p>
          <a:p>
            <a:r>
              <a:rPr lang="en-GB" sz="1000" b="1" u="sng" dirty="0">
                <a:solidFill>
                  <a:schemeClr val="tx1"/>
                </a:solidFill>
                <a:latin typeface="Sassoon Primary" pitchFamily="50" charset="0"/>
              </a:rPr>
              <a:t>Art: </a:t>
            </a:r>
          </a:p>
          <a:p>
            <a:r>
              <a:rPr lang="en-GB" sz="1000" u="sng" dirty="0">
                <a:solidFill>
                  <a:schemeClr val="tx1"/>
                </a:solidFill>
                <a:latin typeface="Sassoon Primary" pitchFamily="50" charset="0"/>
              </a:rPr>
              <a:t>Shadow puppetry </a:t>
            </a:r>
          </a:p>
          <a:p>
            <a:r>
              <a:rPr lang="en-GB" sz="1000" dirty="0">
                <a:solidFill>
                  <a:schemeClr val="tx1"/>
                </a:solidFill>
                <a:latin typeface="Sassoon Primary" pitchFamily="50" charset="0"/>
              </a:rPr>
              <a:t>Explore how traditional and contemporary artists use cut-outs for artistic effect. Adapting the artist’s techniques, we will make our own shadow puppets.</a:t>
            </a:r>
          </a:p>
          <a:p>
            <a:endParaRPr lang="en-GB" sz="1000" dirty="0">
              <a:solidFill>
                <a:schemeClr val="tx1"/>
              </a:solidFill>
              <a:latin typeface="Sassoon Primary" pitchFamily="50" charset="0"/>
            </a:endParaRPr>
          </a:p>
          <a:p>
            <a:r>
              <a:rPr lang="en-GB" sz="1000" b="1" u="sng" dirty="0">
                <a:solidFill>
                  <a:schemeClr val="tx1"/>
                </a:solidFill>
                <a:latin typeface="Sassoon Primary" pitchFamily="50" charset="0"/>
              </a:rPr>
              <a:t>Computing</a:t>
            </a:r>
            <a:r>
              <a:rPr lang="en-GB" sz="1000" b="1" dirty="0">
                <a:solidFill>
                  <a:schemeClr val="tx1"/>
                </a:solidFill>
                <a:latin typeface="Sassoon Primary" pitchFamily="50" charset="0"/>
              </a:rPr>
              <a:t>: </a:t>
            </a:r>
          </a:p>
          <a:p>
            <a:r>
              <a:rPr lang="en-GB" sz="1000" dirty="0">
                <a:solidFill>
                  <a:schemeClr val="tx1"/>
                </a:solidFill>
                <a:latin typeface="Sassoon Primary" pitchFamily="50" charset="0"/>
              </a:rPr>
              <a:t>Creating media – 3D modelling</a:t>
            </a:r>
          </a:p>
          <a:p>
            <a:r>
              <a:rPr lang="en-GB" sz="1000" dirty="0">
                <a:solidFill>
                  <a:schemeClr val="tx1"/>
                </a:solidFill>
                <a:latin typeface="Sassoon Primary" pitchFamily="50" charset="0"/>
              </a:rPr>
              <a:t>Develop their knowledge and understanding of using a computer to produce 3D models.</a:t>
            </a:r>
          </a:p>
          <a:p>
            <a:endParaRPr lang="en-GB" sz="1000" u="sng" dirty="0">
              <a:solidFill>
                <a:schemeClr val="tx1"/>
              </a:solidFill>
              <a:latin typeface="Sassoon Primary" pitchFamily="50" charset="0"/>
            </a:endParaRPr>
          </a:p>
          <a:p>
            <a:r>
              <a:rPr lang="en-GB" sz="1000" b="1" u="sng" dirty="0">
                <a:solidFill>
                  <a:schemeClr val="tx1"/>
                </a:solidFill>
                <a:latin typeface="Sassoon Primary" pitchFamily="50" charset="0"/>
              </a:rPr>
              <a:t>Music:</a:t>
            </a:r>
            <a:r>
              <a:rPr lang="en-GB" sz="1000" b="1" dirty="0">
                <a:solidFill>
                  <a:schemeClr val="tx1"/>
                </a:solidFill>
                <a:latin typeface="Sassoon Primary" pitchFamily="50" charset="0"/>
              </a:rPr>
              <a:t> </a:t>
            </a:r>
          </a:p>
          <a:p>
            <a:r>
              <a:rPr lang="en-GB" sz="1000" u="sng" dirty="0">
                <a:solidFill>
                  <a:schemeClr val="tx1"/>
                </a:solidFill>
                <a:latin typeface="Sassoon Primary" pitchFamily="50" charset="0"/>
              </a:rPr>
              <a:t>Baroque</a:t>
            </a:r>
          </a:p>
          <a:p>
            <a:r>
              <a:rPr lang="en-GB" sz="1000" dirty="0">
                <a:solidFill>
                  <a:schemeClr val="tx1"/>
                </a:solidFill>
                <a:latin typeface="Sassoon Primary" pitchFamily="50" charset="0"/>
              </a:rPr>
              <a:t>Exploring the music and composers of the Baroque Period and investigating the structural and stylistic features of their work</a:t>
            </a:r>
          </a:p>
          <a:p>
            <a:endParaRPr lang="en-GB" sz="1000" dirty="0">
              <a:solidFill>
                <a:schemeClr val="tx1"/>
              </a:solidFill>
              <a:latin typeface="Sassoon Primary" pitchFamily="50" charset="0"/>
            </a:endParaRPr>
          </a:p>
          <a:p>
            <a:r>
              <a:rPr lang="en-GB" sz="1000" b="1" u="sng" dirty="0">
                <a:solidFill>
                  <a:schemeClr val="tx1"/>
                </a:solidFill>
                <a:latin typeface="Sassoon Primary" pitchFamily="50" charset="0"/>
              </a:rPr>
              <a:t>PE:</a:t>
            </a:r>
            <a:r>
              <a:rPr lang="en-GB" sz="1000" b="1" dirty="0">
                <a:solidFill>
                  <a:schemeClr val="tx1"/>
                </a:solidFill>
                <a:latin typeface="Sassoon Primary" pitchFamily="50" charset="0"/>
              </a:rPr>
              <a:t>  </a:t>
            </a:r>
          </a:p>
          <a:p>
            <a:r>
              <a:rPr lang="en-GB" sz="1000" dirty="0">
                <a:solidFill>
                  <a:schemeClr val="tx1"/>
                </a:solidFill>
                <a:latin typeface="Sassoon Primary" pitchFamily="50" charset="0"/>
              </a:rPr>
              <a:t>Striking and fielding games: Rounders.</a:t>
            </a:r>
          </a:p>
          <a:p>
            <a:r>
              <a:rPr lang="en-GB" sz="1000" dirty="0">
                <a:solidFill>
                  <a:schemeClr val="tx1"/>
                </a:solidFill>
                <a:latin typeface="Sassoon Primary" pitchFamily="50" charset="0"/>
              </a:rPr>
              <a:t>Y5/6 Athletics </a:t>
            </a:r>
          </a:p>
          <a:p>
            <a:endParaRPr lang="en-GB" sz="1000" dirty="0">
              <a:solidFill>
                <a:schemeClr val="tx1"/>
              </a:solidFill>
              <a:latin typeface="Sassoon Primary" pitchFamily="50" charset="0"/>
            </a:endParaRPr>
          </a:p>
          <a:p>
            <a:r>
              <a:rPr lang="en-GB" sz="1000" b="1" u="sng" dirty="0">
                <a:solidFill>
                  <a:schemeClr val="tx1"/>
                </a:solidFill>
                <a:latin typeface="Sassoon Primary" pitchFamily="50" charset="0"/>
              </a:rPr>
              <a:t>PSHE:</a:t>
            </a:r>
            <a:r>
              <a:rPr lang="en-GB" sz="1000" b="1" dirty="0">
                <a:solidFill>
                  <a:schemeClr val="tx1"/>
                </a:solidFill>
                <a:latin typeface="Sassoon Primary" pitchFamily="50" charset="0"/>
              </a:rPr>
              <a:t> </a:t>
            </a:r>
          </a:p>
          <a:p>
            <a:r>
              <a:rPr lang="en-GB" sz="1000" dirty="0">
                <a:solidFill>
                  <a:schemeClr val="tx1"/>
                </a:solidFill>
                <a:latin typeface="Sassoon Primary" pitchFamily="50" charset="0"/>
              </a:rPr>
              <a:t>Different relationships, changing and growing, adulthood, independence, moving to secondary school.</a:t>
            </a:r>
          </a:p>
          <a:p>
            <a:endParaRPr lang="en-GB" sz="1000" dirty="0">
              <a:solidFill>
                <a:schemeClr val="tx1"/>
              </a:solidFill>
              <a:latin typeface="Sassoon Primary" pitchFamily="50" charset="0"/>
            </a:endParaRPr>
          </a:p>
          <a:p>
            <a:r>
              <a:rPr lang="en-GB" sz="1000" b="1" u="sng" dirty="0">
                <a:solidFill>
                  <a:schemeClr val="tx1"/>
                </a:solidFill>
                <a:latin typeface="Sassoon Primary" pitchFamily="50" charset="0"/>
              </a:rPr>
              <a:t>French: </a:t>
            </a:r>
          </a:p>
          <a:p>
            <a:r>
              <a:rPr lang="en-GB" sz="1000" u="sng" dirty="0">
                <a:solidFill>
                  <a:schemeClr val="tx1"/>
                </a:solidFill>
                <a:latin typeface="Sassoon Primary" pitchFamily="50" charset="0"/>
              </a:rPr>
              <a:t>Planning a French holiday. </a:t>
            </a:r>
          </a:p>
          <a:p>
            <a:r>
              <a:rPr lang="en-GB" sz="1000" dirty="0">
                <a:solidFill>
                  <a:schemeClr val="tx1"/>
                </a:solidFill>
                <a:latin typeface="Sassoon Primary" pitchFamily="50" charset="0"/>
              </a:rPr>
              <a:t>The children will continue to use a combination of present and near-future tenses and become familiar with holiday-related vocabulary.</a:t>
            </a:r>
            <a:endParaRPr lang="en-GB" sz="1000" dirty="0">
              <a:solidFill>
                <a:schemeClr val="tx1"/>
              </a:solidFill>
            </a:endParaRPr>
          </a:p>
        </p:txBody>
      </p:sp>
      <p:sp>
        <p:nvSpPr>
          <p:cNvPr id="21" name="Rectangle 20"/>
          <p:cNvSpPr/>
          <p:nvPr/>
        </p:nvSpPr>
        <p:spPr>
          <a:xfrm>
            <a:off x="4603068" y="2373444"/>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Special event – Class Photographs (21</a:t>
            </a:r>
            <a:r>
              <a:rPr lang="en-GB" sz="950" baseline="30000" dirty="0">
                <a:solidFill>
                  <a:schemeClr val="tx1"/>
                </a:solidFill>
              </a:rPr>
              <a:t>st</a:t>
            </a:r>
            <a:r>
              <a:rPr lang="en-GB" sz="950" dirty="0">
                <a:solidFill>
                  <a:schemeClr val="tx1"/>
                </a:solidFill>
              </a:rPr>
              <a:t> April)</a:t>
            </a:r>
          </a:p>
        </p:txBody>
      </p:sp>
      <p:sp>
        <p:nvSpPr>
          <p:cNvPr id="28" name="Rectangle 27"/>
          <p:cNvSpPr/>
          <p:nvPr/>
        </p:nvSpPr>
        <p:spPr>
          <a:xfrm>
            <a:off x="4603068" y="3084681"/>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Enrichment – Anniversary of VE Day (8</a:t>
            </a:r>
            <a:r>
              <a:rPr lang="en-GB" sz="950" baseline="30000" dirty="0">
                <a:solidFill>
                  <a:schemeClr val="tx1"/>
                </a:solidFill>
              </a:rPr>
              <a:t>th</a:t>
            </a:r>
            <a:r>
              <a:rPr lang="en-GB" sz="950" dirty="0">
                <a:solidFill>
                  <a:schemeClr val="tx1"/>
                </a:solidFill>
              </a:rPr>
              <a:t> May) </a:t>
            </a:r>
          </a:p>
        </p:txBody>
      </p:sp>
      <p:sp>
        <p:nvSpPr>
          <p:cNvPr id="33" name="Rectangle 32"/>
          <p:cNvSpPr/>
          <p:nvPr/>
        </p:nvSpPr>
        <p:spPr>
          <a:xfrm>
            <a:off x="4594495" y="376775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Online Safety Strand – Online relationships/reputation</a:t>
            </a:r>
          </a:p>
        </p:txBody>
      </p:sp>
      <p:sp>
        <p:nvSpPr>
          <p:cNvPr id="34" name="Rectangle 33"/>
          <p:cNvSpPr/>
          <p:nvPr/>
        </p:nvSpPr>
        <p:spPr>
          <a:xfrm>
            <a:off x="4594495" y="4461570"/>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Community links – Sports Day and Picnic (20</a:t>
            </a:r>
            <a:r>
              <a:rPr lang="en-GB" sz="950" baseline="30000" dirty="0">
                <a:solidFill>
                  <a:schemeClr val="tx1"/>
                </a:solidFill>
              </a:rPr>
              <a:t>th</a:t>
            </a:r>
            <a:r>
              <a:rPr lang="en-GB" sz="950" dirty="0">
                <a:solidFill>
                  <a:schemeClr val="tx1"/>
                </a:solidFill>
              </a:rPr>
              <a:t> May) </a:t>
            </a:r>
          </a:p>
        </p:txBody>
      </p:sp>
      <p:sp>
        <p:nvSpPr>
          <p:cNvPr id="35" name="Rectangle 34"/>
          <p:cNvSpPr/>
          <p:nvPr/>
        </p:nvSpPr>
        <p:spPr>
          <a:xfrm>
            <a:off x="4588325" y="5066002"/>
            <a:ext cx="2952206" cy="525628"/>
          </a:xfrm>
          <a:prstGeom prst="rect">
            <a:avLst/>
          </a:prstGeom>
          <a:solidFill>
            <a:schemeClr val="bg1"/>
          </a:solidFill>
          <a:ln w="19050">
            <a:solidFill>
              <a:srgbClr val="064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950" dirty="0">
                <a:solidFill>
                  <a:schemeClr val="tx1"/>
                </a:solidFill>
              </a:rPr>
              <a:t>British values – Democracy</a:t>
            </a:r>
          </a:p>
        </p:txBody>
      </p:sp>
      <p:graphicFrame>
        <p:nvGraphicFramePr>
          <p:cNvPr id="2" name="Table 1"/>
          <p:cNvGraphicFramePr>
            <a:graphicFrameLocks noGrp="1"/>
          </p:cNvGraphicFramePr>
          <p:nvPr>
            <p:extLst>
              <p:ext uri="{D42A27DB-BD31-4B8C-83A1-F6EECF244321}">
                <p14:modId xmlns:p14="http://schemas.microsoft.com/office/powerpoint/2010/main" val="2065708498"/>
              </p:ext>
            </p:extLst>
          </p:nvPr>
        </p:nvGraphicFramePr>
        <p:xfrm>
          <a:off x="182880" y="6523808"/>
          <a:ext cx="11818620" cy="243840"/>
        </p:xfrm>
        <a:graphic>
          <a:graphicData uri="http://schemas.openxmlformats.org/drawingml/2006/table">
            <a:tbl>
              <a:tblPr firstRow="1" bandRow="1">
                <a:tableStyleId>{5940675A-B579-460E-94D1-54222C63F5DA}</a:tableStyleId>
              </a:tblPr>
              <a:tblGrid>
                <a:gridCol w="1313180">
                  <a:extLst>
                    <a:ext uri="{9D8B030D-6E8A-4147-A177-3AD203B41FA5}">
                      <a16:colId xmlns:a16="http://schemas.microsoft.com/office/drawing/2014/main" val="1621879501"/>
                    </a:ext>
                  </a:extLst>
                </a:gridCol>
                <a:gridCol w="1313180">
                  <a:extLst>
                    <a:ext uri="{9D8B030D-6E8A-4147-A177-3AD203B41FA5}">
                      <a16:colId xmlns:a16="http://schemas.microsoft.com/office/drawing/2014/main" val="2245780125"/>
                    </a:ext>
                  </a:extLst>
                </a:gridCol>
                <a:gridCol w="1313180">
                  <a:extLst>
                    <a:ext uri="{9D8B030D-6E8A-4147-A177-3AD203B41FA5}">
                      <a16:colId xmlns:a16="http://schemas.microsoft.com/office/drawing/2014/main" val="1781995852"/>
                    </a:ext>
                  </a:extLst>
                </a:gridCol>
                <a:gridCol w="1313180">
                  <a:extLst>
                    <a:ext uri="{9D8B030D-6E8A-4147-A177-3AD203B41FA5}">
                      <a16:colId xmlns:a16="http://schemas.microsoft.com/office/drawing/2014/main" val="69825853"/>
                    </a:ext>
                  </a:extLst>
                </a:gridCol>
                <a:gridCol w="1313180">
                  <a:extLst>
                    <a:ext uri="{9D8B030D-6E8A-4147-A177-3AD203B41FA5}">
                      <a16:colId xmlns:a16="http://schemas.microsoft.com/office/drawing/2014/main" val="2178322418"/>
                    </a:ext>
                  </a:extLst>
                </a:gridCol>
                <a:gridCol w="1313180">
                  <a:extLst>
                    <a:ext uri="{9D8B030D-6E8A-4147-A177-3AD203B41FA5}">
                      <a16:colId xmlns:a16="http://schemas.microsoft.com/office/drawing/2014/main" val="2772126965"/>
                    </a:ext>
                  </a:extLst>
                </a:gridCol>
                <a:gridCol w="1313180">
                  <a:extLst>
                    <a:ext uri="{9D8B030D-6E8A-4147-A177-3AD203B41FA5}">
                      <a16:colId xmlns:a16="http://schemas.microsoft.com/office/drawing/2014/main" val="1231715789"/>
                    </a:ext>
                  </a:extLst>
                </a:gridCol>
                <a:gridCol w="1313180">
                  <a:extLst>
                    <a:ext uri="{9D8B030D-6E8A-4147-A177-3AD203B41FA5}">
                      <a16:colId xmlns:a16="http://schemas.microsoft.com/office/drawing/2014/main" val="1920206904"/>
                    </a:ext>
                  </a:extLst>
                </a:gridCol>
                <a:gridCol w="1313180">
                  <a:extLst>
                    <a:ext uri="{9D8B030D-6E8A-4147-A177-3AD203B41FA5}">
                      <a16:colId xmlns:a16="http://schemas.microsoft.com/office/drawing/2014/main" val="4079128790"/>
                    </a:ext>
                  </a:extLst>
                </a:gridCol>
              </a:tblGrid>
              <a:tr h="143164">
                <a:tc>
                  <a:txBody>
                    <a:bodyPr/>
                    <a:lstStyle/>
                    <a:p>
                      <a:pPr algn="ctr"/>
                      <a:r>
                        <a:rPr lang="en-GB" sz="1000" dirty="0">
                          <a:latin typeface="+mn-lt"/>
                        </a:rPr>
                        <a:t>Friendship</a:t>
                      </a:r>
                    </a:p>
                  </a:txBody>
                  <a:tcPr>
                    <a:solidFill>
                      <a:srgbClr val="9966FF"/>
                    </a:solidFill>
                  </a:tcPr>
                </a:tc>
                <a:tc>
                  <a:txBody>
                    <a:bodyPr/>
                    <a:lstStyle/>
                    <a:p>
                      <a:pPr algn="ctr"/>
                      <a:r>
                        <a:rPr lang="en-GB" sz="1000" dirty="0">
                          <a:latin typeface="+mn-lt"/>
                        </a:rPr>
                        <a:t>Faith</a:t>
                      </a:r>
                    </a:p>
                  </a:txBody>
                  <a:tcPr>
                    <a:solidFill>
                      <a:srgbClr val="92D050"/>
                    </a:solidFill>
                  </a:tcPr>
                </a:tc>
                <a:tc>
                  <a:txBody>
                    <a:bodyPr/>
                    <a:lstStyle/>
                    <a:p>
                      <a:pPr algn="ctr"/>
                      <a:r>
                        <a:rPr lang="en-GB" sz="1000" dirty="0">
                          <a:latin typeface="+mn-lt"/>
                        </a:rPr>
                        <a:t>Respect</a:t>
                      </a:r>
                    </a:p>
                  </a:txBody>
                  <a:tcPr>
                    <a:solidFill>
                      <a:srgbClr val="92D050"/>
                    </a:solidFill>
                  </a:tcPr>
                </a:tc>
                <a:tc>
                  <a:txBody>
                    <a:bodyPr/>
                    <a:lstStyle/>
                    <a:p>
                      <a:pPr algn="ctr"/>
                      <a:r>
                        <a:rPr lang="en-GB" sz="1000" dirty="0">
                          <a:latin typeface="+mn-lt"/>
                        </a:rPr>
                        <a:t>Determination</a:t>
                      </a:r>
                    </a:p>
                  </a:txBody>
                  <a:tcPr/>
                </a:tc>
                <a:tc>
                  <a:txBody>
                    <a:bodyPr/>
                    <a:lstStyle/>
                    <a:p>
                      <a:pPr algn="ctr"/>
                      <a:r>
                        <a:rPr lang="en-GB" sz="1000" dirty="0">
                          <a:latin typeface="+mn-lt"/>
                        </a:rPr>
                        <a:t>Love</a:t>
                      </a:r>
                    </a:p>
                  </a:txBody>
                  <a:tcPr>
                    <a:solidFill>
                      <a:srgbClr val="9A003B"/>
                    </a:solidFill>
                  </a:tcPr>
                </a:tc>
                <a:tc>
                  <a:txBody>
                    <a:bodyPr/>
                    <a:lstStyle/>
                    <a:p>
                      <a:pPr algn="ctr"/>
                      <a:r>
                        <a:rPr lang="en-GB" sz="1000" dirty="0">
                          <a:latin typeface="+mn-lt"/>
                        </a:rPr>
                        <a:t>Service</a:t>
                      </a:r>
                    </a:p>
                  </a:txBody>
                  <a:tcPr>
                    <a:solidFill>
                      <a:srgbClr val="92D050"/>
                    </a:solidFill>
                  </a:tcPr>
                </a:tc>
                <a:tc>
                  <a:txBody>
                    <a:bodyPr/>
                    <a:lstStyle/>
                    <a:p>
                      <a:pPr algn="ctr"/>
                      <a:r>
                        <a:rPr lang="en-GB" sz="1000" dirty="0">
                          <a:latin typeface="+mn-lt"/>
                        </a:rPr>
                        <a:t>Thankfulness</a:t>
                      </a:r>
                    </a:p>
                  </a:txBody>
                  <a:tcPr>
                    <a:solidFill>
                      <a:srgbClr val="92D050"/>
                    </a:solidFill>
                  </a:tcPr>
                </a:tc>
                <a:tc>
                  <a:txBody>
                    <a:bodyPr/>
                    <a:lstStyle/>
                    <a:p>
                      <a:pPr algn="ctr"/>
                      <a:r>
                        <a:rPr lang="en-GB" sz="1000" dirty="0">
                          <a:latin typeface="+mn-lt"/>
                        </a:rPr>
                        <a:t>Honesty</a:t>
                      </a:r>
                    </a:p>
                  </a:txBody>
                  <a:tcPr>
                    <a:solidFill>
                      <a:schemeClr val="bg1"/>
                    </a:solidFill>
                  </a:tcPr>
                </a:tc>
                <a:tc>
                  <a:txBody>
                    <a:bodyPr/>
                    <a:lstStyle/>
                    <a:p>
                      <a:pPr algn="ctr"/>
                      <a:r>
                        <a:rPr lang="en-GB" sz="1000" dirty="0">
                          <a:latin typeface="+mn-lt"/>
                        </a:rPr>
                        <a:t>Forgiveness</a:t>
                      </a:r>
                    </a:p>
                  </a:txBody>
                  <a:tcPr>
                    <a:solidFill>
                      <a:srgbClr val="9966FF"/>
                    </a:solidFill>
                  </a:tcPr>
                </a:tc>
                <a:extLst>
                  <a:ext uri="{0D108BD9-81ED-4DB2-BD59-A6C34878D82A}">
                    <a16:rowId xmlns:a16="http://schemas.microsoft.com/office/drawing/2014/main" val="2468951610"/>
                  </a:ext>
                </a:extLst>
              </a:tr>
            </a:tbl>
          </a:graphicData>
        </a:graphic>
      </p:graphicFrame>
    </p:spTree>
    <p:extLst>
      <p:ext uri="{BB962C8B-B14F-4D97-AF65-F5344CB8AC3E}">
        <p14:creationId xmlns:p14="http://schemas.microsoft.com/office/powerpoint/2010/main" val="271592370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defRPr dirty="0"/>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ef18aa3-24f8-4d5e-84fb-0ff00f72bf1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24E9CD3A9AD8E4F9B2EEBF8FDE6F44C" ma:contentTypeVersion="11" ma:contentTypeDescription="Create a new document." ma:contentTypeScope="" ma:versionID="cbe2d6f33be4ff8b1df552fc2fc842e0">
  <xsd:schema xmlns:xsd="http://www.w3.org/2001/XMLSchema" xmlns:xs="http://www.w3.org/2001/XMLSchema" xmlns:p="http://schemas.microsoft.com/office/2006/metadata/properties" xmlns:ns3="4ef18aa3-24f8-4d5e-84fb-0ff00f72bf18" targetNamespace="http://schemas.microsoft.com/office/2006/metadata/properties" ma:root="true" ma:fieldsID="fc2d9bc0f0da76425d0aa8774f2ce8c8" ns3:_="">
    <xsd:import namespace="4ef18aa3-24f8-4d5e-84fb-0ff00f72bf18"/>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element ref="ns3:MediaServiceSystemTags" minOccurs="0"/>
                <xsd:element ref="ns3:MediaServiceGenerationTime" minOccurs="0"/>
                <xsd:element ref="ns3:MediaServiceEventHashCode" minOccurs="0"/>
                <xsd:element ref="ns3:MediaLengthInSecond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ef18aa3-24f8-4d5e-84fb-0ff00f72bf18"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A37C98A-48F2-4F0D-97DC-9C0F49DA8BBF}">
  <ds:schemaRefs>
    <ds:schemaRef ds:uri="4ef18aa3-24f8-4d5e-84fb-0ff00f72bf18"/>
    <ds:schemaRef ds:uri="http://purl.org/dc/terms/"/>
    <ds:schemaRef ds:uri="http://schemas.openxmlformats.org/package/2006/metadata/core-properties"/>
    <ds:schemaRef ds:uri="http://schemas.microsoft.com/office/2006/documentManagement/type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20C74E71-8440-44C2-9DBD-D1F4D55C659A}">
  <ds:schemaRefs>
    <ds:schemaRef ds:uri="http://schemas.microsoft.com/sharepoint/v3/contenttype/forms"/>
  </ds:schemaRefs>
</ds:datastoreItem>
</file>

<file path=customXml/itemProps3.xml><?xml version="1.0" encoding="utf-8"?>
<ds:datastoreItem xmlns:ds="http://schemas.openxmlformats.org/officeDocument/2006/customXml" ds:itemID="{D04752BC-D8EB-41C4-B87B-F5FFE68E2C0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ef18aa3-24f8-4d5e-84fb-0ff00f72bf1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5329</TotalTime>
  <Words>507</Words>
  <Application>Microsoft Office PowerPoint</Application>
  <PresentationFormat>Widescreen</PresentationFormat>
  <Paragraphs>70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 Primary</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Jack Gray</dc:creator>
  <cp:lastModifiedBy>Barras, Penny</cp:lastModifiedBy>
  <cp:revision>34</cp:revision>
  <cp:lastPrinted>2023-12-05T14:46:37Z</cp:lastPrinted>
  <dcterms:created xsi:type="dcterms:W3CDTF">2023-11-30T21:20:23Z</dcterms:created>
  <dcterms:modified xsi:type="dcterms:W3CDTF">2026-04-16T15:33:33Z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0x010100124E9CD3A9AD8E4F9B2EEBF8FDE6F44C</vt:lpwstr>
  </property>
</Properties>
</file>