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66FF"/>
    <a:srgbClr val="9A003B"/>
    <a:srgbClr val="FFFFFF"/>
    <a:srgbClr val="D1A33B"/>
    <a:srgbClr val="06411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4779" autoAdjust="0"/>
    <p:restoredTop sz="94660"/>
  </p:normalViewPr>
  <p:slideViewPr>
    <p:cSldViewPr snapToGrid="0" showGuides="1">
      <p:cViewPr>
        <p:scale>
          <a:sx n="80" d="100"/>
          <a:sy n="80" d="100"/>
        </p:scale>
        <p:origin x="1253" y="16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5" Type="http://schemas.openxmlformats.org/officeDocument/2006/relationships/slide" Target="slides/slide1.xml"/><Relationship Id="rId4" Type="http://schemas.openxmlformats.org/officeDocument/2006/relationships/slideMaster" Target="slideMasters/slideMaster1.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9440C237-D18E-4E5D-919F-27EA61B4644C}" type="datetimeFigureOut">
              <a:rPr lang="en-GB" smtClean="0"/>
              <a:t>16/06/2026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EACA10D-9CDF-4C88-AE88-6429179D4A10}" type="slidenum">
              <a:rPr lang="en-GB" smtClean="0"/>
              <a:t>‹#›</a:t>
            </a:fld>
            <a:endParaRPr lang="en-GB"/>
          </a:p>
        </p:txBody>
      </p:sp>
    </p:spTree>
    <p:extLst>
      <p:ext uri="{BB962C8B-B14F-4D97-AF65-F5344CB8AC3E}">
        <p14:creationId xmlns:p14="http://schemas.microsoft.com/office/powerpoint/2010/main" val="3071371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440C237-D18E-4E5D-919F-27EA61B4644C}" type="datetimeFigureOut">
              <a:rPr lang="en-GB" smtClean="0"/>
              <a:t>16/06/2026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EACA10D-9CDF-4C88-AE88-6429179D4A10}" type="slidenum">
              <a:rPr lang="en-GB" smtClean="0"/>
              <a:t>‹#›</a:t>
            </a:fld>
            <a:endParaRPr lang="en-GB"/>
          </a:p>
        </p:txBody>
      </p:sp>
    </p:spTree>
    <p:extLst>
      <p:ext uri="{BB962C8B-B14F-4D97-AF65-F5344CB8AC3E}">
        <p14:creationId xmlns:p14="http://schemas.microsoft.com/office/powerpoint/2010/main" val="22012474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440C237-D18E-4E5D-919F-27EA61B4644C}" type="datetimeFigureOut">
              <a:rPr lang="en-GB" smtClean="0"/>
              <a:t>16/06/2026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EACA10D-9CDF-4C88-AE88-6429179D4A10}" type="slidenum">
              <a:rPr lang="en-GB" smtClean="0"/>
              <a:t>‹#›</a:t>
            </a:fld>
            <a:endParaRPr lang="en-GB"/>
          </a:p>
        </p:txBody>
      </p:sp>
    </p:spTree>
    <p:extLst>
      <p:ext uri="{BB962C8B-B14F-4D97-AF65-F5344CB8AC3E}">
        <p14:creationId xmlns:p14="http://schemas.microsoft.com/office/powerpoint/2010/main" val="25519019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440C237-D18E-4E5D-919F-27EA61B4644C}" type="datetimeFigureOut">
              <a:rPr lang="en-GB" smtClean="0"/>
              <a:t>16/06/2026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EACA10D-9CDF-4C88-AE88-6429179D4A10}" type="slidenum">
              <a:rPr lang="en-GB" smtClean="0"/>
              <a:t>‹#›</a:t>
            </a:fld>
            <a:endParaRPr lang="en-GB"/>
          </a:p>
        </p:txBody>
      </p:sp>
    </p:spTree>
    <p:extLst>
      <p:ext uri="{BB962C8B-B14F-4D97-AF65-F5344CB8AC3E}">
        <p14:creationId xmlns:p14="http://schemas.microsoft.com/office/powerpoint/2010/main" val="35839604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440C237-D18E-4E5D-919F-27EA61B4644C}" type="datetimeFigureOut">
              <a:rPr lang="en-GB" smtClean="0"/>
              <a:t>16/06/2026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EACA10D-9CDF-4C88-AE88-6429179D4A10}" type="slidenum">
              <a:rPr lang="en-GB" smtClean="0"/>
              <a:t>‹#›</a:t>
            </a:fld>
            <a:endParaRPr lang="en-GB"/>
          </a:p>
        </p:txBody>
      </p:sp>
    </p:spTree>
    <p:extLst>
      <p:ext uri="{BB962C8B-B14F-4D97-AF65-F5344CB8AC3E}">
        <p14:creationId xmlns:p14="http://schemas.microsoft.com/office/powerpoint/2010/main" val="22606684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440C237-D18E-4E5D-919F-27EA61B4644C}" type="datetimeFigureOut">
              <a:rPr lang="en-GB" smtClean="0"/>
              <a:t>16/06/2026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EACA10D-9CDF-4C88-AE88-6429179D4A10}" type="slidenum">
              <a:rPr lang="en-GB" smtClean="0"/>
              <a:t>‹#›</a:t>
            </a:fld>
            <a:endParaRPr lang="en-GB"/>
          </a:p>
        </p:txBody>
      </p:sp>
    </p:spTree>
    <p:extLst>
      <p:ext uri="{BB962C8B-B14F-4D97-AF65-F5344CB8AC3E}">
        <p14:creationId xmlns:p14="http://schemas.microsoft.com/office/powerpoint/2010/main" val="18910132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440C237-D18E-4E5D-919F-27EA61B4644C}" type="datetimeFigureOut">
              <a:rPr lang="en-GB" smtClean="0"/>
              <a:t>16/06/2026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EACA10D-9CDF-4C88-AE88-6429179D4A10}" type="slidenum">
              <a:rPr lang="en-GB" smtClean="0"/>
              <a:t>‹#›</a:t>
            </a:fld>
            <a:endParaRPr lang="en-GB"/>
          </a:p>
        </p:txBody>
      </p:sp>
    </p:spTree>
    <p:extLst>
      <p:ext uri="{BB962C8B-B14F-4D97-AF65-F5344CB8AC3E}">
        <p14:creationId xmlns:p14="http://schemas.microsoft.com/office/powerpoint/2010/main" val="4657741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440C237-D18E-4E5D-919F-27EA61B4644C}" type="datetimeFigureOut">
              <a:rPr lang="en-GB" smtClean="0"/>
              <a:t>16/06/2026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EACA10D-9CDF-4C88-AE88-6429179D4A10}" type="slidenum">
              <a:rPr lang="en-GB" smtClean="0"/>
              <a:t>‹#›</a:t>
            </a:fld>
            <a:endParaRPr lang="en-GB"/>
          </a:p>
        </p:txBody>
      </p:sp>
    </p:spTree>
    <p:extLst>
      <p:ext uri="{BB962C8B-B14F-4D97-AF65-F5344CB8AC3E}">
        <p14:creationId xmlns:p14="http://schemas.microsoft.com/office/powerpoint/2010/main" val="37950712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440C237-D18E-4E5D-919F-27EA61B4644C}" type="datetimeFigureOut">
              <a:rPr lang="en-GB" smtClean="0"/>
              <a:t>16/06/2026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EACA10D-9CDF-4C88-AE88-6429179D4A10}" type="slidenum">
              <a:rPr lang="en-GB" smtClean="0"/>
              <a:t>‹#›</a:t>
            </a:fld>
            <a:endParaRPr lang="en-GB"/>
          </a:p>
        </p:txBody>
      </p:sp>
    </p:spTree>
    <p:extLst>
      <p:ext uri="{BB962C8B-B14F-4D97-AF65-F5344CB8AC3E}">
        <p14:creationId xmlns:p14="http://schemas.microsoft.com/office/powerpoint/2010/main" val="37971851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440C237-D18E-4E5D-919F-27EA61B4644C}" type="datetimeFigureOut">
              <a:rPr lang="en-GB" smtClean="0"/>
              <a:t>16/06/2026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EACA10D-9CDF-4C88-AE88-6429179D4A10}" type="slidenum">
              <a:rPr lang="en-GB" smtClean="0"/>
              <a:t>‹#›</a:t>
            </a:fld>
            <a:endParaRPr lang="en-GB"/>
          </a:p>
        </p:txBody>
      </p:sp>
    </p:spTree>
    <p:extLst>
      <p:ext uri="{BB962C8B-B14F-4D97-AF65-F5344CB8AC3E}">
        <p14:creationId xmlns:p14="http://schemas.microsoft.com/office/powerpoint/2010/main" val="7829373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440C237-D18E-4E5D-919F-27EA61B4644C}" type="datetimeFigureOut">
              <a:rPr lang="en-GB" smtClean="0"/>
              <a:t>16/06/2026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EACA10D-9CDF-4C88-AE88-6429179D4A10}" type="slidenum">
              <a:rPr lang="en-GB" smtClean="0"/>
              <a:t>‹#›</a:t>
            </a:fld>
            <a:endParaRPr lang="en-GB"/>
          </a:p>
        </p:txBody>
      </p:sp>
    </p:spTree>
    <p:extLst>
      <p:ext uri="{BB962C8B-B14F-4D97-AF65-F5344CB8AC3E}">
        <p14:creationId xmlns:p14="http://schemas.microsoft.com/office/powerpoint/2010/main" val="41242864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440C237-D18E-4E5D-919F-27EA61B4644C}" type="datetimeFigureOut">
              <a:rPr lang="en-GB" smtClean="0"/>
              <a:t>16/06/2026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EACA10D-9CDF-4C88-AE88-6429179D4A10}" type="slidenum">
              <a:rPr lang="en-GB" smtClean="0"/>
              <a:t>‹#›</a:t>
            </a:fld>
            <a:endParaRPr lang="en-GB"/>
          </a:p>
        </p:txBody>
      </p:sp>
    </p:spTree>
    <p:extLst>
      <p:ext uri="{BB962C8B-B14F-4D97-AF65-F5344CB8AC3E}">
        <p14:creationId xmlns:p14="http://schemas.microsoft.com/office/powerpoint/2010/main" val="92317094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lytham-cofe-web-logo(1)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50827" y="110722"/>
            <a:ext cx="1490345" cy="430072"/>
          </a:xfrm>
          <a:prstGeom prst="rect">
            <a:avLst/>
          </a:prstGeom>
          <a:noFill/>
          <a:extLst>
            <a:ext uri="{909E8E84-426E-40DD-AFC4-6F175D3DCCD1}">
              <a14:hiddenFill xmlns:a14="http://schemas.microsoft.com/office/drawing/2010/main">
                <a:solidFill>
                  <a:srgbClr val="FFFFFF"/>
                </a:solidFill>
              </a14:hiddenFill>
            </a:ext>
          </a:extLst>
        </p:spPr>
      </p:pic>
      <p:sp>
        <p:nvSpPr>
          <p:cNvPr id="10" name="Rectangle 9"/>
          <p:cNvSpPr/>
          <p:nvPr/>
        </p:nvSpPr>
        <p:spPr>
          <a:xfrm>
            <a:off x="4619896" y="1582599"/>
            <a:ext cx="2952206" cy="609782"/>
          </a:xfrm>
          <a:prstGeom prst="rect">
            <a:avLst/>
          </a:prstGeom>
          <a:solidFill>
            <a:srgbClr val="D1A33B"/>
          </a:solidFill>
          <a:ln w="19050">
            <a:solidFill>
              <a:srgbClr val="06411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950" dirty="0">
                <a:solidFill>
                  <a:schemeClr val="tx1"/>
                </a:solidFill>
              </a:rPr>
              <a:t>Christian Value – Respect</a:t>
            </a:r>
          </a:p>
          <a:p>
            <a:endParaRPr lang="en-GB" sz="950" dirty="0">
              <a:solidFill>
                <a:schemeClr val="tx1"/>
              </a:solidFill>
            </a:endParaRPr>
          </a:p>
        </p:txBody>
      </p:sp>
      <p:sp>
        <p:nvSpPr>
          <p:cNvPr id="13" name="Rectangle 12"/>
          <p:cNvSpPr/>
          <p:nvPr/>
        </p:nvSpPr>
        <p:spPr>
          <a:xfrm>
            <a:off x="4619897" y="42009"/>
            <a:ext cx="2952206" cy="1399257"/>
          </a:xfrm>
          <a:prstGeom prst="rect">
            <a:avLst/>
          </a:prstGeom>
          <a:noFill/>
          <a:ln w="38100">
            <a:solidFill>
              <a:srgbClr val="06411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solidFill>
                <a:schemeClr val="tx1"/>
              </a:solidFill>
            </a:endParaRPr>
          </a:p>
          <a:p>
            <a:pPr algn="ctr"/>
            <a:endParaRPr lang="en-GB" sz="1200" dirty="0">
              <a:solidFill>
                <a:schemeClr val="tx1"/>
              </a:solidFill>
            </a:endParaRPr>
          </a:p>
          <a:p>
            <a:pPr algn="ctr"/>
            <a:r>
              <a:rPr lang="en-GB" sz="1200" b="1" dirty="0">
                <a:solidFill>
                  <a:schemeClr val="tx1"/>
                </a:solidFill>
              </a:rPr>
              <a:t>Year  4</a:t>
            </a:r>
          </a:p>
          <a:p>
            <a:pPr algn="ctr"/>
            <a:r>
              <a:rPr lang="en-GB" sz="1200" dirty="0">
                <a:solidFill>
                  <a:schemeClr val="tx1"/>
                </a:solidFill>
              </a:rPr>
              <a:t>Summer 2</a:t>
            </a:r>
          </a:p>
          <a:p>
            <a:pPr algn="ctr"/>
            <a:r>
              <a:rPr lang="en-GB" sz="1200" dirty="0">
                <a:solidFill>
                  <a:schemeClr val="tx1"/>
                </a:solidFill>
              </a:rPr>
              <a:t>Parable of the Talent - Maths</a:t>
            </a:r>
          </a:p>
          <a:p>
            <a:pPr algn="ctr"/>
            <a:endParaRPr lang="en-GB" sz="800" dirty="0">
              <a:solidFill>
                <a:schemeClr val="tx1"/>
              </a:solidFill>
            </a:endParaRPr>
          </a:p>
          <a:p>
            <a:pPr algn="ctr"/>
            <a:r>
              <a:rPr lang="en-GB" sz="1200" dirty="0">
                <a:solidFill>
                  <a:schemeClr val="tx1"/>
                </a:solidFill>
              </a:rPr>
              <a:t>Charity – PTFA events</a:t>
            </a:r>
          </a:p>
        </p:txBody>
      </p:sp>
      <p:sp>
        <p:nvSpPr>
          <p:cNvPr id="15" name="Rectangle 14"/>
          <p:cNvSpPr/>
          <p:nvPr/>
        </p:nvSpPr>
        <p:spPr>
          <a:xfrm>
            <a:off x="182880" y="42009"/>
            <a:ext cx="4180114" cy="6332829"/>
          </a:xfrm>
          <a:prstGeom prst="rect">
            <a:avLst/>
          </a:prstGeom>
          <a:solidFill>
            <a:schemeClr val="bg1"/>
          </a:solidFill>
          <a:ln w="19050">
            <a:solidFill>
              <a:srgbClr val="06411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000" b="1" dirty="0">
                <a:solidFill>
                  <a:schemeClr val="tx1"/>
                </a:solidFill>
              </a:rPr>
              <a:t>English </a:t>
            </a:r>
          </a:p>
          <a:p>
            <a:r>
              <a:rPr lang="en-GB" sz="1000" dirty="0">
                <a:solidFill>
                  <a:schemeClr val="tx1"/>
                </a:solidFill>
              </a:rPr>
              <a:t>The theme of the unit for this half term is ‘Hunted’.</a:t>
            </a:r>
          </a:p>
          <a:p>
            <a:r>
              <a:rPr lang="en-GB" sz="1000" dirty="0">
                <a:solidFill>
                  <a:schemeClr val="tx1"/>
                </a:solidFill>
              </a:rPr>
              <a:t>During the first part of this half term, we will be learning about ‘debate’. The children will engage in debates about topics that are familiar to them whilst working towards writing their own discussion text. We will then move on to ‘folks tales’ using the focus text ‘Brer Rabbit’. The children will be working towards writing their own folk tale based on ‘Brer Rabbit’. </a:t>
            </a:r>
          </a:p>
          <a:p>
            <a:r>
              <a:rPr lang="en-GB" sz="1000" dirty="0">
                <a:solidFill>
                  <a:schemeClr val="tx1"/>
                </a:solidFill>
              </a:rPr>
              <a:t>In grammar we will focus on:</a:t>
            </a:r>
          </a:p>
          <a:p>
            <a:pPr marL="171450" indent="-171450">
              <a:buFont typeface="Arial" panose="020B0604020202020204" pitchFamily="34" charset="0"/>
              <a:buChar char="•"/>
            </a:pPr>
            <a:r>
              <a:rPr lang="en-GB" sz="1000" dirty="0">
                <a:solidFill>
                  <a:schemeClr val="tx1"/>
                </a:solidFill>
              </a:rPr>
              <a:t>Creating complex sentences with commas to mark clauses</a:t>
            </a:r>
          </a:p>
          <a:p>
            <a:pPr marL="171450" indent="-171450">
              <a:buFont typeface="Arial" panose="020B0604020202020204" pitchFamily="34" charset="0"/>
              <a:buChar char="•"/>
            </a:pPr>
            <a:r>
              <a:rPr lang="en-GB" sz="1000" dirty="0">
                <a:solidFill>
                  <a:schemeClr val="tx1"/>
                </a:solidFill>
              </a:rPr>
              <a:t>Standard English verb inflections for writing </a:t>
            </a:r>
          </a:p>
          <a:p>
            <a:pPr marL="171450" indent="-171450">
              <a:buFont typeface="Arial" panose="020B0604020202020204" pitchFamily="34" charset="0"/>
              <a:buChar char="•"/>
            </a:pPr>
            <a:r>
              <a:rPr lang="en-GB" sz="1000" dirty="0">
                <a:solidFill>
                  <a:schemeClr val="tx1"/>
                </a:solidFill>
              </a:rPr>
              <a:t>Apostrophes for singular and plural possession </a:t>
            </a:r>
          </a:p>
          <a:p>
            <a:pPr marL="171450" indent="-171450">
              <a:buFont typeface="Arial" panose="020B0604020202020204" pitchFamily="34" charset="0"/>
              <a:buChar char="•"/>
            </a:pPr>
            <a:r>
              <a:rPr lang="en-GB" sz="1000" dirty="0">
                <a:solidFill>
                  <a:schemeClr val="tx1"/>
                </a:solidFill>
              </a:rPr>
              <a:t>Complex sentences with adverb starters </a:t>
            </a:r>
          </a:p>
          <a:p>
            <a:pPr marL="171450" indent="-171450">
              <a:buFont typeface="Arial" panose="020B0604020202020204" pitchFamily="34" charset="0"/>
              <a:buChar char="•"/>
            </a:pPr>
            <a:endParaRPr lang="en-GB" sz="1000" dirty="0">
              <a:solidFill>
                <a:schemeClr val="tx1"/>
              </a:solidFill>
            </a:endParaRPr>
          </a:p>
          <a:p>
            <a:r>
              <a:rPr lang="en-GB" sz="1000" b="1" dirty="0">
                <a:solidFill>
                  <a:schemeClr val="tx1"/>
                </a:solidFill>
              </a:rPr>
              <a:t>Maths </a:t>
            </a:r>
          </a:p>
          <a:p>
            <a:r>
              <a:rPr lang="en-GB" sz="1000" dirty="0">
                <a:solidFill>
                  <a:schemeClr val="tx1"/>
                </a:solidFill>
              </a:rPr>
              <a:t>Shape – identifying comparing and ordering angles, understanding angles as turns, lines of symmetry, completing a symmetric figure, tringles, quadrilaterals and polygons </a:t>
            </a:r>
          </a:p>
          <a:p>
            <a:r>
              <a:rPr lang="en-GB" sz="1000" dirty="0">
                <a:solidFill>
                  <a:schemeClr val="tx1"/>
                </a:solidFill>
              </a:rPr>
              <a:t>Statistics – interpreting charts, comparison, sum and difference, interpreting and drawing line graphs </a:t>
            </a:r>
          </a:p>
          <a:p>
            <a:r>
              <a:rPr lang="en-GB" sz="1000" dirty="0">
                <a:solidFill>
                  <a:schemeClr val="tx1"/>
                </a:solidFill>
              </a:rPr>
              <a:t>Position and Direction – describing position using co-ordinates and plotting co-ordinates, drawing 2D shapes on a grid, translate on a grid and describe translation on a grid</a:t>
            </a:r>
          </a:p>
          <a:p>
            <a:endParaRPr lang="en-GB" sz="1000" dirty="0">
              <a:solidFill>
                <a:schemeClr val="tx1"/>
              </a:solidFill>
              <a:highlight>
                <a:srgbClr val="FFFF00"/>
              </a:highlight>
            </a:endParaRPr>
          </a:p>
          <a:p>
            <a:r>
              <a:rPr lang="en-GB" sz="1000" b="1" dirty="0">
                <a:solidFill>
                  <a:schemeClr val="tx1"/>
                </a:solidFill>
              </a:rPr>
              <a:t>Science </a:t>
            </a:r>
          </a:p>
          <a:p>
            <a:r>
              <a:rPr lang="en-GB" sz="1000" dirty="0">
                <a:solidFill>
                  <a:schemeClr val="tx1"/>
                </a:solidFill>
              </a:rPr>
              <a:t>This half term, we will begin to explore living things and their Habitats. We will look specifically at observable characteristics for plants and animals and how we can use a classification key to group and identify them.</a:t>
            </a:r>
          </a:p>
          <a:p>
            <a:endParaRPr lang="en-GB" sz="1000" b="1" dirty="0">
              <a:solidFill>
                <a:schemeClr val="tx1"/>
              </a:solidFill>
            </a:endParaRPr>
          </a:p>
          <a:p>
            <a:r>
              <a:rPr lang="en-GB" sz="1000" b="1" dirty="0">
                <a:solidFill>
                  <a:schemeClr val="tx1"/>
                </a:solidFill>
              </a:rPr>
              <a:t>RE –  What is prayer?</a:t>
            </a:r>
          </a:p>
          <a:p>
            <a:pPr algn="l"/>
            <a:r>
              <a:rPr lang="en-GB" sz="1000" b="0" i="0" dirty="0">
                <a:solidFill>
                  <a:srgbClr val="3C424F"/>
                </a:solidFill>
                <a:effectLst/>
                <a:ea typeface="Calibri Light" panose="020F0302020204030204" pitchFamily="34" charset="0"/>
                <a:cs typeface="Calibri Light" panose="020F0302020204030204" pitchFamily="34" charset="0"/>
              </a:rPr>
              <a:t>The aim of this unit is to:</a:t>
            </a:r>
          </a:p>
          <a:p>
            <a:pPr algn="l">
              <a:buFont typeface="Arial" panose="020B0604020202020204" pitchFamily="34" charset="0"/>
              <a:buChar char="•"/>
            </a:pPr>
            <a:r>
              <a:rPr lang="en-GB" sz="1000" b="0" i="0" dirty="0">
                <a:solidFill>
                  <a:srgbClr val="626262"/>
                </a:solidFill>
                <a:effectLst/>
                <a:ea typeface="Calibri Light" panose="020F0302020204030204" pitchFamily="34" charset="0"/>
                <a:cs typeface="Calibri Light" panose="020F0302020204030204" pitchFamily="34" charset="0"/>
              </a:rPr>
              <a:t> Ensure that the children know that prayer is a way of communicating with God</a:t>
            </a:r>
          </a:p>
          <a:p>
            <a:pPr algn="l">
              <a:buFont typeface="Arial" panose="020B0604020202020204" pitchFamily="34" charset="0"/>
              <a:buChar char="•"/>
            </a:pPr>
            <a:r>
              <a:rPr lang="en-GB" sz="1000" dirty="0">
                <a:solidFill>
                  <a:srgbClr val="626262"/>
                </a:solidFill>
                <a:ea typeface="Calibri Light" panose="020F0302020204030204" pitchFamily="34" charset="0"/>
                <a:cs typeface="Calibri Light" panose="020F0302020204030204" pitchFamily="34" charset="0"/>
              </a:rPr>
              <a:t> E</a:t>
            </a:r>
            <a:r>
              <a:rPr lang="en-GB" sz="1000" b="0" i="0" dirty="0">
                <a:solidFill>
                  <a:srgbClr val="626262"/>
                </a:solidFill>
                <a:effectLst/>
                <a:ea typeface="Calibri Light" panose="020F0302020204030204" pitchFamily="34" charset="0"/>
                <a:cs typeface="Calibri Light" panose="020F0302020204030204" pitchFamily="34" charset="0"/>
              </a:rPr>
              <a:t>nsure that pupils know that believers across all World Faiths pray in many similar and different ways</a:t>
            </a:r>
          </a:p>
          <a:p>
            <a:pPr algn="l">
              <a:buFont typeface="Arial" panose="020B0604020202020204" pitchFamily="34" charset="0"/>
              <a:buChar char="•"/>
            </a:pPr>
            <a:r>
              <a:rPr lang="en-GB" sz="1000" dirty="0">
                <a:solidFill>
                  <a:srgbClr val="626262"/>
                </a:solidFill>
                <a:ea typeface="Calibri Light" panose="020F0302020204030204" pitchFamily="34" charset="0"/>
                <a:cs typeface="Calibri Light" panose="020F0302020204030204" pitchFamily="34" charset="0"/>
              </a:rPr>
              <a:t> I</a:t>
            </a:r>
            <a:r>
              <a:rPr lang="en-GB" sz="1000" b="0" i="0" dirty="0">
                <a:solidFill>
                  <a:srgbClr val="626262"/>
                </a:solidFill>
                <a:effectLst/>
                <a:ea typeface="Calibri Light" panose="020F0302020204030204" pitchFamily="34" charset="0"/>
                <a:cs typeface="Calibri Light" panose="020F0302020204030204" pitchFamily="34" charset="0"/>
              </a:rPr>
              <a:t>ntroduce pupils to the religious artefacts and actions associated with the practice of prayer</a:t>
            </a:r>
          </a:p>
          <a:p>
            <a:pPr algn="l">
              <a:buFont typeface="Arial" panose="020B0604020202020204" pitchFamily="34" charset="0"/>
              <a:buChar char="•"/>
            </a:pPr>
            <a:r>
              <a:rPr lang="en-GB" sz="1000" b="0" i="0" dirty="0">
                <a:solidFill>
                  <a:srgbClr val="626262"/>
                </a:solidFill>
                <a:effectLst/>
                <a:ea typeface="Calibri Light" panose="020F0302020204030204" pitchFamily="34" charset="0"/>
                <a:cs typeface="Calibri Light" panose="020F0302020204030204" pitchFamily="34" charset="0"/>
              </a:rPr>
              <a:t> Ensure that pupils to know that Christians believe that God</a:t>
            </a:r>
            <a:r>
              <a:rPr lang="en-GB" sz="1000" b="0" i="0" dirty="0">
                <a:solidFill>
                  <a:srgbClr val="626262"/>
                </a:solidFill>
                <a:effectLst/>
              </a:rPr>
              <a:t> listens and responds.</a:t>
            </a:r>
          </a:p>
        </p:txBody>
      </p:sp>
      <p:sp>
        <p:nvSpPr>
          <p:cNvPr id="20" name="Rectangle 19"/>
          <p:cNvSpPr/>
          <p:nvPr/>
        </p:nvSpPr>
        <p:spPr>
          <a:xfrm>
            <a:off x="7829004" y="90352"/>
            <a:ext cx="4172496" cy="6264116"/>
          </a:xfrm>
          <a:prstGeom prst="rect">
            <a:avLst/>
          </a:prstGeom>
          <a:solidFill>
            <a:schemeClr val="bg1"/>
          </a:solidFill>
          <a:ln w="19050">
            <a:solidFill>
              <a:srgbClr val="06411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800" b="1" dirty="0">
                <a:solidFill>
                  <a:schemeClr val="tx1"/>
                </a:solidFill>
              </a:rPr>
              <a:t>History –Lancashire Cotton Industry </a:t>
            </a:r>
          </a:p>
          <a:p>
            <a:r>
              <a:rPr lang="en-GB" sz="800" dirty="0">
                <a:solidFill>
                  <a:schemeClr val="tx1"/>
                </a:solidFill>
              </a:rPr>
              <a:t>This half term we will be exploring the Lancashire Cotton Industry and how this was significant for the people of Lancashire. We will look at where our clothes come from and how this was different in the past before recognising trends and contrasts over time. The children will explore what life was like for factory workers and the effects that the 1862 cotton famine had. </a:t>
            </a:r>
          </a:p>
          <a:p>
            <a:endParaRPr lang="en-GB" sz="800" b="1" dirty="0">
              <a:solidFill>
                <a:schemeClr val="tx1"/>
              </a:solidFill>
            </a:endParaRPr>
          </a:p>
          <a:p>
            <a:r>
              <a:rPr lang="en-GB" sz="800" b="1" dirty="0">
                <a:solidFill>
                  <a:schemeClr val="tx1"/>
                </a:solidFill>
              </a:rPr>
              <a:t>D.T – Structures</a:t>
            </a:r>
          </a:p>
          <a:p>
            <a:r>
              <a:rPr lang="en-GB" sz="800" dirty="0">
                <a:solidFill>
                  <a:schemeClr val="tx1"/>
                </a:solidFill>
              </a:rPr>
              <a:t>The aim of this unit is to: </a:t>
            </a:r>
          </a:p>
          <a:p>
            <a:pPr algn="l">
              <a:buFont typeface="Arial" panose="020B0604020202020204" pitchFamily="34" charset="0"/>
              <a:buChar char="•"/>
            </a:pPr>
            <a:r>
              <a:rPr lang="en-GB" sz="800" b="0" i="0" dirty="0">
                <a:solidFill>
                  <a:srgbClr val="222222"/>
                </a:solidFill>
                <a:effectLst/>
                <a:latin typeface="Lato" panose="020B0604020202020204" pitchFamily="34" charset="0"/>
              </a:rPr>
              <a:t> </a:t>
            </a:r>
            <a:r>
              <a:rPr lang="en-GB" sz="800" b="0" i="0" dirty="0">
                <a:solidFill>
                  <a:srgbClr val="222222"/>
                </a:solidFill>
                <a:effectLst/>
              </a:rPr>
              <a:t>Produce a range of free-standing frame structures of different shapes and sizes</a:t>
            </a:r>
          </a:p>
          <a:p>
            <a:pPr algn="l">
              <a:buFont typeface="Arial" panose="020B0604020202020204" pitchFamily="34" charset="0"/>
              <a:buChar char="•"/>
            </a:pPr>
            <a:r>
              <a:rPr lang="en-GB" sz="800" b="0" i="0" dirty="0">
                <a:solidFill>
                  <a:srgbClr val="222222"/>
                </a:solidFill>
                <a:effectLst/>
              </a:rPr>
              <a:t> Design a pavilion that is strong, stable and aesthetically pleasing</a:t>
            </a:r>
          </a:p>
          <a:p>
            <a:pPr algn="l">
              <a:buFont typeface="Arial" panose="020B0604020202020204" pitchFamily="34" charset="0"/>
              <a:buChar char="•"/>
            </a:pPr>
            <a:r>
              <a:rPr lang="en-GB" sz="800" b="0" i="0" dirty="0">
                <a:solidFill>
                  <a:srgbClr val="222222"/>
                </a:solidFill>
                <a:effectLst/>
              </a:rPr>
              <a:t> Select appropriate materials and construction techniques to create a stable, free-standing frame structure</a:t>
            </a:r>
          </a:p>
          <a:p>
            <a:pPr algn="l">
              <a:buFont typeface="Arial" panose="020B0604020202020204" pitchFamily="34" charset="0"/>
              <a:buChar char="•"/>
            </a:pPr>
            <a:r>
              <a:rPr lang="en-GB" sz="800" b="0" i="0" dirty="0">
                <a:solidFill>
                  <a:srgbClr val="222222"/>
                </a:solidFill>
                <a:effectLst/>
              </a:rPr>
              <a:t> Select appropriate materials and techniques to add cladding to their pavilion</a:t>
            </a:r>
          </a:p>
          <a:p>
            <a:endParaRPr lang="en-GB" sz="800" b="1" dirty="0">
              <a:solidFill>
                <a:schemeClr val="tx1"/>
              </a:solidFill>
            </a:endParaRPr>
          </a:p>
          <a:p>
            <a:pPr marL="0" algn="l" rtl="0" fontAlgn="base">
              <a:spcBef>
                <a:spcPts val="0"/>
              </a:spcBef>
              <a:spcAft>
                <a:spcPts val="0"/>
              </a:spcAft>
            </a:pPr>
            <a:r>
              <a:rPr lang="en-GB" sz="800" b="1" dirty="0">
                <a:solidFill>
                  <a:schemeClr val="tx1"/>
                </a:solidFill>
              </a:rPr>
              <a:t>Computing – Programming – Repetition in games</a:t>
            </a:r>
          </a:p>
          <a:p>
            <a:pPr marL="0" algn="l" rtl="0" fontAlgn="base">
              <a:spcBef>
                <a:spcPts val="0"/>
              </a:spcBef>
              <a:spcAft>
                <a:spcPts val="0"/>
              </a:spcAft>
            </a:pPr>
            <a:r>
              <a:rPr lang="en-GB" sz="800" dirty="0">
                <a:solidFill>
                  <a:srgbClr val="000000"/>
                </a:solidFill>
                <a:effectLst/>
                <a:latin typeface="Aptos"/>
              </a:rPr>
              <a:t>This half term we will finish looking at editing images and then move onto exploring the concept of repetition in programming using the Scratch environment. We will look at the difference between count-controlled and infinite loops and use their knowledge to modify existing animations and games using repetition.</a:t>
            </a:r>
          </a:p>
          <a:p>
            <a:endParaRPr lang="en-GB" sz="800" dirty="0">
              <a:solidFill>
                <a:schemeClr val="tx1"/>
              </a:solidFill>
              <a:highlight>
                <a:srgbClr val="FFFF00"/>
              </a:highlight>
            </a:endParaRPr>
          </a:p>
          <a:p>
            <a:r>
              <a:rPr lang="en-GB" sz="800" b="1" dirty="0">
                <a:solidFill>
                  <a:schemeClr val="tx1"/>
                </a:solidFill>
              </a:rPr>
              <a:t>Music – Adapting and Transposing Motifs – Romans</a:t>
            </a:r>
          </a:p>
          <a:p>
            <a:r>
              <a:rPr lang="en-GB" sz="800" dirty="0">
                <a:solidFill>
                  <a:schemeClr val="tx1"/>
                </a:solidFill>
              </a:rPr>
              <a:t>Throughout this unit the children will:</a:t>
            </a:r>
          </a:p>
          <a:p>
            <a:pPr algn="l">
              <a:buFont typeface="Arial" panose="020B0604020202020204" pitchFamily="34" charset="0"/>
              <a:buChar char="•"/>
            </a:pPr>
            <a:r>
              <a:rPr lang="en-GB" sz="800" b="0" i="0" dirty="0">
                <a:solidFill>
                  <a:srgbClr val="222222"/>
                </a:solidFill>
                <a:effectLst/>
              </a:rPr>
              <a:t> Learn a new song, singing in time and in tune while following the lyrics</a:t>
            </a:r>
          </a:p>
          <a:p>
            <a:pPr algn="l">
              <a:buFont typeface="Arial" panose="020B0604020202020204" pitchFamily="34" charset="0"/>
              <a:buChar char="•"/>
            </a:pPr>
            <a:r>
              <a:rPr lang="en-GB" sz="800" b="0" i="0" dirty="0">
                <a:solidFill>
                  <a:srgbClr val="222222"/>
                </a:solidFill>
                <a:effectLst/>
              </a:rPr>
              <a:t> Identify motifs aurally and play a repeated pattern on a tuned instrument</a:t>
            </a:r>
          </a:p>
          <a:p>
            <a:pPr algn="l">
              <a:buFont typeface="Arial" panose="020B0604020202020204" pitchFamily="34" charset="0"/>
              <a:buChar char="•"/>
            </a:pPr>
            <a:r>
              <a:rPr lang="en-GB" sz="800" b="0" i="0" dirty="0">
                <a:solidFill>
                  <a:srgbClr val="222222"/>
                </a:solidFill>
                <a:effectLst/>
              </a:rPr>
              <a:t> Create and performing a motif, notating it with reasonable accuracy</a:t>
            </a:r>
          </a:p>
          <a:p>
            <a:pPr algn="l">
              <a:buFont typeface="Arial" panose="020B0604020202020204" pitchFamily="34" charset="0"/>
              <a:buChar char="•"/>
            </a:pPr>
            <a:r>
              <a:rPr lang="en-GB" sz="800" b="0" i="0" dirty="0">
                <a:solidFill>
                  <a:srgbClr val="222222"/>
                </a:solidFill>
                <a:effectLst/>
              </a:rPr>
              <a:t> Transpose their motif, using sharp or flat notes where necessary and change the rhythm</a:t>
            </a:r>
          </a:p>
          <a:p>
            <a:pPr algn="l">
              <a:buFont typeface="Arial" panose="020B0604020202020204" pitchFamily="34" charset="0"/>
              <a:buChar char="•"/>
            </a:pPr>
            <a:r>
              <a:rPr lang="en-GB" sz="800" b="0" i="0" dirty="0">
                <a:solidFill>
                  <a:srgbClr val="222222"/>
                </a:solidFill>
                <a:effectLst/>
              </a:rPr>
              <a:t> Combine different versions of a musical motif and perform as a group using musical notation</a:t>
            </a:r>
          </a:p>
          <a:p>
            <a:endParaRPr lang="en-GB" sz="800" b="1" dirty="0">
              <a:solidFill>
                <a:schemeClr val="tx1"/>
              </a:solidFill>
              <a:highlight>
                <a:srgbClr val="FFFF00"/>
              </a:highlight>
            </a:endParaRPr>
          </a:p>
          <a:p>
            <a:r>
              <a:rPr lang="en-GB" sz="800" b="1" dirty="0">
                <a:solidFill>
                  <a:schemeClr val="tx1"/>
                </a:solidFill>
              </a:rPr>
              <a:t>PE – ‘OAA – Teamwork and Problem Solving’ and ‘Basketball’</a:t>
            </a:r>
          </a:p>
          <a:p>
            <a:r>
              <a:rPr lang="en-GB" sz="800" dirty="0">
                <a:solidFill>
                  <a:schemeClr val="tx1"/>
                </a:solidFill>
              </a:rPr>
              <a:t>During our PE lesson on OAA (Outdoor Adventurous Activities) the children will be working in teams to solve problems outdoors. The aim of this unit is to encourage collaboration and cooperation. In our basketball sessions we will be working on dribbling a ball with some control, chest and bounce passing with accuracy and using simple tactics with and without the ball. We will work on determination and perseverance within games.</a:t>
            </a:r>
          </a:p>
          <a:p>
            <a:endParaRPr lang="en-GB" sz="800" b="1" dirty="0">
              <a:solidFill>
                <a:schemeClr val="tx1"/>
              </a:solidFill>
              <a:highlight>
                <a:srgbClr val="FFFF00"/>
              </a:highlight>
            </a:endParaRPr>
          </a:p>
          <a:p>
            <a:r>
              <a:rPr lang="en-GB" sz="800" b="1" dirty="0">
                <a:solidFill>
                  <a:schemeClr val="tx1"/>
                </a:solidFill>
              </a:rPr>
              <a:t>PSHE – Valuing Differences</a:t>
            </a:r>
          </a:p>
          <a:p>
            <a:r>
              <a:rPr lang="en-GB" sz="800" dirty="0">
                <a:solidFill>
                  <a:schemeClr val="tx1"/>
                </a:solidFill>
              </a:rPr>
              <a:t>This half term we will finish our work on growing and changing and move onto valuing differences between one another. We will discuss negotiation and compromise, respecting differences; stereotypes; personal space; non-verbal signals and consider if someone is a friend or acquaintance and how this changes </a:t>
            </a:r>
            <a:r>
              <a:rPr lang="en-GB" sz="800">
                <a:solidFill>
                  <a:schemeClr val="tx1"/>
                </a:solidFill>
              </a:rPr>
              <a:t>the relationship. </a:t>
            </a:r>
            <a:endParaRPr lang="en-GB" sz="800" dirty="0">
              <a:solidFill>
                <a:schemeClr val="tx1"/>
              </a:solidFill>
            </a:endParaRPr>
          </a:p>
          <a:p>
            <a:endParaRPr lang="en-GB" sz="800" b="1" dirty="0">
              <a:solidFill>
                <a:schemeClr val="tx1"/>
              </a:solidFill>
              <a:highlight>
                <a:srgbClr val="FFFF00"/>
              </a:highlight>
            </a:endParaRPr>
          </a:p>
          <a:p>
            <a:r>
              <a:rPr lang="en-GB" sz="800" b="1" dirty="0">
                <a:solidFill>
                  <a:schemeClr val="tx1"/>
                </a:solidFill>
              </a:rPr>
              <a:t>French –  French and the Eurovision Song Contest </a:t>
            </a:r>
          </a:p>
          <a:p>
            <a:r>
              <a:rPr lang="en-GB" sz="800" dirty="0">
                <a:solidFill>
                  <a:schemeClr val="tx1"/>
                </a:solidFill>
              </a:rPr>
              <a:t>The children will be listening to conversations in French and talking about what they understand already and what they think is being said. We will focus on music, France and the countries of Europe finishing with the Eurovision song contest. The children will be fully immersed in speaking French with their peers in class. </a:t>
            </a:r>
          </a:p>
        </p:txBody>
      </p:sp>
      <p:sp>
        <p:nvSpPr>
          <p:cNvPr id="21" name="Rectangle 20"/>
          <p:cNvSpPr/>
          <p:nvPr/>
        </p:nvSpPr>
        <p:spPr>
          <a:xfrm>
            <a:off x="4603068" y="2373444"/>
            <a:ext cx="2952206" cy="525628"/>
          </a:xfrm>
          <a:prstGeom prst="rect">
            <a:avLst/>
          </a:prstGeom>
          <a:solidFill>
            <a:schemeClr val="bg1"/>
          </a:solidFill>
          <a:ln w="19050">
            <a:solidFill>
              <a:srgbClr val="06411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950" dirty="0">
                <a:solidFill>
                  <a:schemeClr val="tx1"/>
                </a:solidFill>
              </a:rPr>
              <a:t>Special event – Colour Run and Festival</a:t>
            </a:r>
          </a:p>
        </p:txBody>
      </p:sp>
      <p:sp>
        <p:nvSpPr>
          <p:cNvPr id="28" name="Rectangle 27"/>
          <p:cNvSpPr/>
          <p:nvPr/>
        </p:nvSpPr>
        <p:spPr>
          <a:xfrm>
            <a:off x="4603068" y="3084681"/>
            <a:ext cx="2952206" cy="525628"/>
          </a:xfrm>
          <a:prstGeom prst="rect">
            <a:avLst/>
          </a:prstGeom>
          <a:solidFill>
            <a:schemeClr val="bg1"/>
          </a:solidFill>
          <a:ln w="19050">
            <a:solidFill>
              <a:srgbClr val="06411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950" dirty="0">
                <a:solidFill>
                  <a:schemeClr val="tx1"/>
                </a:solidFill>
              </a:rPr>
              <a:t>Enrichment – Moving up Day</a:t>
            </a:r>
          </a:p>
        </p:txBody>
      </p:sp>
      <p:sp>
        <p:nvSpPr>
          <p:cNvPr id="33" name="Rectangle 32"/>
          <p:cNvSpPr/>
          <p:nvPr/>
        </p:nvSpPr>
        <p:spPr>
          <a:xfrm>
            <a:off x="4594495" y="3767750"/>
            <a:ext cx="2952206" cy="525628"/>
          </a:xfrm>
          <a:prstGeom prst="rect">
            <a:avLst/>
          </a:prstGeom>
          <a:solidFill>
            <a:schemeClr val="bg1"/>
          </a:solidFill>
          <a:ln w="19050">
            <a:solidFill>
              <a:srgbClr val="06411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950" dirty="0">
                <a:solidFill>
                  <a:schemeClr val="tx1"/>
                </a:solidFill>
              </a:rPr>
              <a:t>Online Safety Strand – Online reputation </a:t>
            </a:r>
          </a:p>
        </p:txBody>
      </p:sp>
      <p:sp>
        <p:nvSpPr>
          <p:cNvPr id="34" name="Rectangle 33"/>
          <p:cNvSpPr/>
          <p:nvPr/>
        </p:nvSpPr>
        <p:spPr>
          <a:xfrm>
            <a:off x="4594495" y="4461570"/>
            <a:ext cx="2952206" cy="525628"/>
          </a:xfrm>
          <a:prstGeom prst="rect">
            <a:avLst/>
          </a:prstGeom>
          <a:solidFill>
            <a:schemeClr val="bg1"/>
          </a:solidFill>
          <a:ln w="19050">
            <a:solidFill>
              <a:srgbClr val="06411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950" dirty="0">
                <a:solidFill>
                  <a:schemeClr val="tx1"/>
                </a:solidFill>
              </a:rPr>
              <a:t>Community links – Sports Day and Picnic (24</a:t>
            </a:r>
            <a:r>
              <a:rPr lang="en-GB" sz="950" baseline="30000" dirty="0">
                <a:solidFill>
                  <a:schemeClr val="tx1"/>
                </a:solidFill>
              </a:rPr>
              <a:t>th</a:t>
            </a:r>
            <a:r>
              <a:rPr lang="en-GB" sz="950" dirty="0">
                <a:solidFill>
                  <a:schemeClr val="tx1"/>
                </a:solidFill>
              </a:rPr>
              <a:t> June)   	- Lytham Club Day</a:t>
            </a:r>
          </a:p>
        </p:txBody>
      </p:sp>
      <p:sp>
        <p:nvSpPr>
          <p:cNvPr id="35" name="Rectangle 34"/>
          <p:cNvSpPr/>
          <p:nvPr/>
        </p:nvSpPr>
        <p:spPr>
          <a:xfrm>
            <a:off x="4588325" y="5066001"/>
            <a:ext cx="2952206" cy="1145017"/>
          </a:xfrm>
          <a:prstGeom prst="rect">
            <a:avLst/>
          </a:prstGeom>
          <a:solidFill>
            <a:schemeClr val="bg1"/>
          </a:solidFill>
          <a:ln w="19050">
            <a:solidFill>
              <a:srgbClr val="06411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950" dirty="0">
                <a:solidFill>
                  <a:schemeClr val="tx1"/>
                </a:solidFill>
              </a:rPr>
              <a:t>British values – To recap all 4 British Values</a:t>
            </a:r>
          </a:p>
          <a:p>
            <a:r>
              <a:rPr lang="en-GB" sz="950" dirty="0">
                <a:solidFill>
                  <a:schemeClr val="tx1"/>
                </a:solidFill>
              </a:rPr>
              <a:t>                             Democracy</a:t>
            </a:r>
          </a:p>
          <a:p>
            <a:r>
              <a:rPr lang="en-GB" sz="950" dirty="0">
                <a:solidFill>
                  <a:schemeClr val="tx1"/>
                </a:solidFill>
              </a:rPr>
              <a:t>                             The Rule of Law</a:t>
            </a:r>
          </a:p>
          <a:p>
            <a:r>
              <a:rPr lang="en-GB" sz="950" dirty="0">
                <a:solidFill>
                  <a:schemeClr val="tx1"/>
                </a:solidFill>
              </a:rPr>
              <a:t>                             Individual Liberty</a:t>
            </a:r>
          </a:p>
          <a:p>
            <a:r>
              <a:rPr lang="en-GB" sz="950" dirty="0">
                <a:solidFill>
                  <a:schemeClr val="tx1"/>
                </a:solidFill>
              </a:rPr>
              <a:t>                             Mutual Respect</a:t>
            </a:r>
          </a:p>
          <a:p>
            <a:r>
              <a:rPr lang="en-GB" sz="950" dirty="0">
                <a:solidFill>
                  <a:schemeClr val="tx1"/>
                </a:solidFill>
              </a:rPr>
              <a:t>                             Tolerance</a:t>
            </a:r>
          </a:p>
        </p:txBody>
      </p:sp>
      <p:graphicFrame>
        <p:nvGraphicFramePr>
          <p:cNvPr id="2" name="Table 1"/>
          <p:cNvGraphicFramePr>
            <a:graphicFrameLocks noGrp="1"/>
          </p:cNvGraphicFramePr>
          <p:nvPr>
            <p:extLst>
              <p:ext uri="{D42A27DB-BD31-4B8C-83A1-F6EECF244321}">
                <p14:modId xmlns:p14="http://schemas.microsoft.com/office/powerpoint/2010/main" val="2065708498"/>
              </p:ext>
            </p:extLst>
          </p:nvPr>
        </p:nvGraphicFramePr>
        <p:xfrm>
          <a:off x="182880" y="6523808"/>
          <a:ext cx="11818620" cy="243840"/>
        </p:xfrm>
        <a:graphic>
          <a:graphicData uri="http://schemas.openxmlformats.org/drawingml/2006/table">
            <a:tbl>
              <a:tblPr firstRow="1" bandRow="1">
                <a:tableStyleId>{5940675A-B579-460E-94D1-54222C63F5DA}</a:tableStyleId>
              </a:tblPr>
              <a:tblGrid>
                <a:gridCol w="1313180">
                  <a:extLst>
                    <a:ext uri="{9D8B030D-6E8A-4147-A177-3AD203B41FA5}">
                      <a16:colId xmlns:a16="http://schemas.microsoft.com/office/drawing/2014/main" val="1621879501"/>
                    </a:ext>
                  </a:extLst>
                </a:gridCol>
                <a:gridCol w="1313180">
                  <a:extLst>
                    <a:ext uri="{9D8B030D-6E8A-4147-A177-3AD203B41FA5}">
                      <a16:colId xmlns:a16="http://schemas.microsoft.com/office/drawing/2014/main" val="2245780125"/>
                    </a:ext>
                  </a:extLst>
                </a:gridCol>
                <a:gridCol w="1313180">
                  <a:extLst>
                    <a:ext uri="{9D8B030D-6E8A-4147-A177-3AD203B41FA5}">
                      <a16:colId xmlns:a16="http://schemas.microsoft.com/office/drawing/2014/main" val="1781995852"/>
                    </a:ext>
                  </a:extLst>
                </a:gridCol>
                <a:gridCol w="1313180">
                  <a:extLst>
                    <a:ext uri="{9D8B030D-6E8A-4147-A177-3AD203B41FA5}">
                      <a16:colId xmlns:a16="http://schemas.microsoft.com/office/drawing/2014/main" val="69825853"/>
                    </a:ext>
                  </a:extLst>
                </a:gridCol>
                <a:gridCol w="1313180">
                  <a:extLst>
                    <a:ext uri="{9D8B030D-6E8A-4147-A177-3AD203B41FA5}">
                      <a16:colId xmlns:a16="http://schemas.microsoft.com/office/drawing/2014/main" val="2178322418"/>
                    </a:ext>
                  </a:extLst>
                </a:gridCol>
                <a:gridCol w="1313180">
                  <a:extLst>
                    <a:ext uri="{9D8B030D-6E8A-4147-A177-3AD203B41FA5}">
                      <a16:colId xmlns:a16="http://schemas.microsoft.com/office/drawing/2014/main" val="2772126965"/>
                    </a:ext>
                  </a:extLst>
                </a:gridCol>
                <a:gridCol w="1313180">
                  <a:extLst>
                    <a:ext uri="{9D8B030D-6E8A-4147-A177-3AD203B41FA5}">
                      <a16:colId xmlns:a16="http://schemas.microsoft.com/office/drawing/2014/main" val="1231715789"/>
                    </a:ext>
                  </a:extLst>
                </a:gridCol>
                <a:gridCol w="1313180">
                  <a:extLst>
                    <a:ext uri="{9D8B030D-6E8A-4147-A177-3AD203B41FA5}">
                      <a16:colId xmlns:a16="http://schemas.microsoft.com/office/drawing/2014/main" val="1920206904"/>
                    </a:ext>
                  </a:extLst>
                </a:gridCol>
                <a:gridCol w="1313180">
                  <a:extLst>
                    <a:ext uri="{9D8B030D-6E8A-4147-A177-3AD203B41FA5}">
                      <a16:colId xmlns:a16="http://schemas.microsoft.com/office/drawing/2014/main" val="4079128790"/>
                    </a:ext>
                  </a:extLst>
                </a:gridCol>
              </a:tblGrid>
              <a:tr h="143164">
                <a:tc>
                  <a:txBody>
                    <a:bodyPr/>
                    <a:lstStyle/>
                    <a:p>
                      <a:pPr algn="ctr"/>
                      <a:r>
                        <a:rPr lang="en-GB" sz="1000" dirty="0">
                          <a:latin typeface="+mn-lt"/>
                        </a:rPr>
                        <a:t>Friendship</a:t>
                      </a:r>
                    </a:p>
                  </a:txBody>
                  <a:tcPr>
                    <a:solidFill>
                      <a:srgbClr val="9966FF"/>
                    </a:solidFill>
                  </a:tcPr>
                </a:tc>
                <a:tc>
                  <a:txBody>
                    <a:bodyPr/>
                    <a:lstStyle/>
                    <a:p>
                      <a:pPr algn="ctr"/>
                      <a:r>
                        <a:rPr lang="en-GB" sz="1000" dirty="0">
                          <a:latin typeface="+mn-lt"/>
                        </a:rPr>
                        <a:t>Faith</a:t>
                      </a:r>
                    </a:p>
                  </a:txBody>
                  <a:tcPr>
                    <a:solidFill>
                      <a:srgbClr val="92D050"/>
                    </a:solidFill>
                  </a:tcPr>
                </a:tc>
                <a:tc>
                  <a:txBody>
                    <a:bodyPr/>
                    <a:lstStyle/>
                    <a:p>
                      <a:pPr algn="ctr"/>
                      <a:r>
                        <a:rPr lang="en-GB" sz="1000" dirty="0">
                          <a:latin typeface="+mn-lt"/>
                        </a:rPr>
                        <a:t>Respect</a:t>
                      </a:r>
                    </a:p>
                  </a:txBody>
                  <a:tcPr>
                    <a:solidFill>
                      <a:srgbClr val="92D050"/>
                    </a:solidFill>
                  </a:tcPr>
                </a:tc>
                <a:tc>
                  <a:txBody>
                    <a:bodyPr/>
                    <a:lstStyle/>
                    <a:p>
                      <a:pPr algn="ctr"/>
                      <a:r>
                        <a:rPr lang="en-GB" sz="1000" dirty="0">
                          <a:latin typeface="+mn-lt"/>
                        </a:rPr>
                        <a:t>Determination</a:t>
                      </a:r>
                    </a:p>
                  </a:txBody>
                  <a:tcPr/>
                </a:tc>
                <a:tc>
                  <a:txBody>
                    <a:bodyPr/>
                    <a:lstStyle/>
                    <a:p>
                      <a:pPr algn="ctr"/>
                      <a:r>
                        <a:rPr lang="en-GB" sz="1000" dirty="0">
                          <a:latin typeface="+mn-lt"/>
                        </a:rPr>
                        <a:t>Love</a:t>
                      </a:r>
                    </a:p>
                  </a:txBody>
                  <a:tcPr>
                    <a:solidFill>
                      <a:srgbClr val="9A003B"/>
                    </a:solidFill>
                  </a:tcPr>
                </a:tc>
                <a:tc>
                  <a:txBody>
                    <a:bodyPr/>
                    <a:lstStyle/>
                    <a:p>
                      <a:pPr algn="ctr"/>
                      <a:r>
                        <a:rPr lang="en-GB" sz="1000" dirty="0">
                          <a:latin typeface="+mn-lt"/>
                        </a:rPr>
                        <a:t>Service</a:t>
                      </a:r>
                    </a:p>
                  </a:txBody>
                  <a:tcPr>
                    <a:solidFill>
                      <a:srgbClr val="92D050"/>
                    </a:solidFill>
                  </a:tcPr>
                </a:tc>
                <a:tc>
                  <a:txBody>
                    <a:bodyPr/>
                    <a:lstStyle/>
                    <a:p>
                      <a:pPr algn="ctr"/>
                      <a:r>
                        <a:rPr lang="en-GB" sz="1000" dirty="0">
                          <a:latin typeface="+mn-lt"/>
                        </a:rPr>
                        <a:t>Thankfulness</a:t>
                      </a:r>
                    </a:p>
                  </a:txBody>
                  <a:tcPr>
                    <a:solidFill>
                      <a:srgbClr val="92D050"/>
                    </a:solidFill>
                  </a:tcPr>
                </a:tc>
                <a:tc>
                  <a:txBody>
                    <a:bodyPr/>
                    <a:lstStyle/>
                    <a:p>
                      <a:pPr algn="ctr"/>
                      <a:r>
                        <a:rPr lang="en-GB" sz="1000" dirty="0">
                          <a:latin typeface="+mn-lt"/>
                        </a:rPr>
                        <a:t>Honesty</a:t>
                      </a:r>
                    </a:p>
                  </a:txBody>
                  <a:tcPr>
                    <a:solidFill>
                      <a:schemeClr val="bg1"/>
                    </a:solidFill>
                  </a:tcPr>
                </a:tc>
                <a:tc>
                  <a:txBody>
                    <a:bodyPr/>
                    <a:lstStyle/>
                    <a:p>
                      <a:pPr algn="ctr"/>
                      <a:r>
                        <a:rPr lang="en-GB" sz="1000" dirty="0">
                          <a:latin typeface="+mn-lt"/>
                        </a:rPr>
                        <a:t>Forgiveness</a:t>
                      </a:r>
                    </a:p>
                  </a:txBody>
                  <a:tcPr>
                    <a:solidFill>
                      <a:srgbClr val="9966FF"/>
                    </a:solidFill>
                  </a:tcPr>
                </a:tc>
                <a:extLst>
                  <a:ext uri="{0D108BD9-81ED-4DB2-BD59-A6C34878D82A}">
                    <a16:rowId xmlns:a16="http://schemas.microsoft.com/office/drawing/2014/main" val="2468951610"/>
                  </a:ext>
                </a:extLst>
              </a:tr>
            </a:tbl>
          </a:graphicData>
        </a:graphic>
      </p:graphicFrame>
      <p:sp>
        <p:nvSpPr>
          <p:cNvPr id="5" name="Rectangle 3">
            <a:extLst>
              <a:ext uri="{FF2B5EF4-FFF2-40B4-BE49-F238E27FC236}">
                <a16:creationId xmlns:a16="http://schemas.microsoft.com/office/drawing/2014/main" id="{1BDE193D-CC4E-419F-9655-A70727E647FE}"/>
              </a:ext>
            </a:extLst>
          </p:cNvPr>
          <p:cNvSpPr>
            <a:spLocks noChangeArrowheads="1"/>
          </p:cNvSpPr>
          <p:nvPr/>
        </p:nvSpPr>
        <p:spPr bwMode="auto">
          <a:xfrm>
            <a:off x="0"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7" name="Rectangle 5">
            <a:extLst>
              <a:ext uri="{FF2B5EF4-FFF2-40B4-BE49-F238E27FC236}">
                <a16:creationId xmlns:a16="http://schemas.microsoft.com/office/drawing/2014/main" id="{C1F0CE86-9B6B-42E1-8188-87476CB82ECA}"/>
              </a:ext>
            </a:extLst>
          </p:cNvPr>
          <p:cNvSpPr>
            <a:spLocks noChangeArrowheads="1"/>
          </p:cNvSpPr>
          <p:nvPr/>
        </p:nvSpPr>
        <p:spPr bwMode="auto">
          <a:xfrm>
            <a:off x="0" y="-184666"/>
            <a:ext cx="37702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chemeClr val="tx1"/>
                </a:solidFill>
                <a:effectLst/>
                <a:latin typeface="Arial" panose="020B0604020202020204" pitchFamily="34" charset="0"/>
              </a:rPr>
              <a:t>– </a:t>
            </a:r>
          </a:p>
        </p:txBody>
      </p:sp>
    </p:spTree>
    <p:extLst>
      <p:ext uri="{BB962C8B-B14F-4D97-AF65-F5344CB8AC3E}">
        <p14:creationId xmlns:p14="http://schemas.microsoft.com/office/powerpoint/2010/main" val="271592370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rtlCol="0">
        <a:spAutoFit/>
      </a:bodyPr>
      <a:lstStyle>
        <a:defPPr>
          <a:defRPr dirty="0"/>
        </a:defPPr>
      </a:lstStyle>
    </a:tx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activity xmlns="4ef18aa3-24f8-4d5e-84fb-0ff00f72bf18"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124E9CD3A9AD8E4F9B2EEBF8FDE6F44C" ma:contentTypeVersion="11" ma:contentTypeDescription="Create a new document." ma:contentTypeScope="" ma:versionID="cbe2d6f33be4ff8b1df552fc2fc842e0">
  <xsd:schema xmlns:xsd="http://www.w3.org/2001/XMLSchema" xmlns:xs="http://www.w3.org/2001/XMLSchema" xmlns:p="http://schemas.microsoft.com/office/2006/metadata/properties" xmlns:ns3="4ef18aa3-24f8-4d5e-84fb-0ff00f72bf18" targetNamespace="http://schemas.microsoft.com/office/2006/metadata/properties" ma:root="true" ma:fieldsID="fc2d9bc0f0da76425d0aa8774f2ce8c8" ns3:_="">
    <xsd:import namespace="4ef18aa3-24f8-4d5e-84fb-0ff00f72bf18"/>
    <xsd:element name="properties">
      <xsd:complexType>
        <xsd:sequence>
          <xsd:element name="documentManagement">
            <xsd:complexType>
              <xsd:all>
                <xsd:element ref="ns3:MediaServiceDateTaken" minOccurs="0"/>
                <xsd:element ref="ns3:MediaServiceMetadata" minOccurs="0"/>
                <xsd:element ref="ns3:MediaServiceFastMetadata" minOccurs="0"/>
                <xsd:element ref="ns3:MediaServiceSearchProperties" minOccurs="0"/>
                <xsd:element ref="ns3:MediaServiceObjectDetectorVersions" minOccurs="0"/>
                <xsd:element ref="ns3:_activity" minOccurs="0"/>
                <xsd:element ref="ns3:MediaServiceSystemTags" minOccurs="0"/>
                <xsd:element ref="ns3:MediaServiceGenerationTime" minOccurs="0"/>
                <xsd:element ref="ns3:MediaServiceEventHashCode" minOccurs="0"/>
                <xsd:element ref="ns3:MediaLengthInSeconds" minOccurs="0"/>
                <xsd:element ref="ns3: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ef18aa3-24f8-4d5e-84fb-0ff00f72bf18" elementFormDefault="qualified">
    <xsd:import namespace="http://schemas.microsoft.com/office/2006/documentManagement/types"/>
    <xsd:import namespace="http://schemas.microsoft.com/office/infopath/2007/PartnerControls"/>
    <xsd:element name="MediaServiceDateTaken" ma:index="8" nillable="true" ma:displayName="MediaServiceDateTaken" ma:hidden="true" ma:indexed="true" ma:internalName="MediaServiceDateTaken" ma:readOnly="true">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_activity" ma:index="13" nillable="true" ma:displayName="_activity" ma:hidden="true" ma:internalName="_activity">
      <xsd:simpleType>
        <xsd:restriction base="dms:Note"/>
      </xsd:simpleType>
    </xsd:element>
    <xsd:element name="MediaServiceSystemTags" ma:index="14" nillable="true" ma:displayName="MediaServiceSystemTags" ma:hidden="true" ma:internalName="MediaServiceSystemTags" ma:readOnly="true">
      <xsd:simpleType>
        <xsd:restriction base="dms:Note"/>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20C74E71-8440-44C2-9DBD-D1F4D55C659A}">
  <ds:schemaRefs>
    <ds:schemaRef ds:uri="http://schemas.microsoft.com/sharepoint/v3/contenttype/forms"/>
  </ds:schemaRefs>
</ds:datastoreItem>
</file>

<file path=customXml/itemProps2.xml><?xml version="1.0" encoding="utf-8"?>
<ds:datastoreItem xmlns:ds="http://schemas.openxmlformats.org/officeDocument/2006/customXml" ds:itemID="{7A37C98A-48F2-4F0D-97DC-9C0F49DA8BBF}">
  <ds:schemaRefs>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http://schemas.microsoft.com/office/2006/metadata/properties"/>
    <ds:schemaRef ds:uri="4ef18aa3-24f8-4d5e-84fb-0ff00f72bf18"/>
    <ds:schemaRef ds:uri="http://www.w3.org/XML/1998/namespace"/>
    <ds:schemaRef ds:uri="http://purl.org/dc/dcmitype/"/>
  </ds:schemaRefs>
</ds:datastoreItem>
</file>

<file path=customXml/itemProps3.xml><?xml version="1.0" encoding="utf-8"?>
<ds:datastoreItem xmlns:ds="http://schemas.openxmlformats.org/officeDocument/2006/customXml" ds:itemID="{D04752BC-D8EB-41C4-B87B-F5FFE68E2C0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ef18aa3-24f8-4d5e-84fb-0ff00f72bf1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6380</TotalTime>
  <Words>895</Words>
  <Application>Microsoft Office PowerPoint</Application>
  <PresentationFormat>Widescreen</PresentationFormat>
  <Paragraphs>80</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Aptos</vt:lpstr>
      <vt:lpstr>Arial</vt:lpstr>
      <vt:lpstr>Calibri</vt:lpstr>
      <vt:lpstr>Calibri Light</vt:lpstr>
      <vt:lpstr>Lato</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Jack Gray</dc:creator>
  <cp:lastModifiedBy>Clare Allison</cp:lastModifiedBy>
  <cp:revision>60</cp:revision>
  <cp:lastPrinted>2023-12-05T14:46:37Z</cp:lastPrinted>
  <dcterms:created xsi:type="dcterms:W3CDTF">2023-11-30T21:20:23Z</dcterms:created>
  <dcterms:modified xsi:type="dcterms:W3CDTF">2026-06-16T13:09:48Z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0x010100124E9CD3A9AD8E4F9B2EEBF8FDE6F44C</vt:lpwstr>
  </property>
</Properties>
</file>