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A003B"/>
    <a:srgbClr val="9966FF"/>
    <a:srgbClr val="FFFFFF"/>
    <a:srgbClr val="D1A33B"/>
    <a:srgbClr val="0641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8" autoAdjust="0"/>
    <p:restoredTop sz="94660"/>
  </p:normalViewPr>
  <p:slideViewPr>
    <p:cSldViewPr snapToGrid="0" showGuides="1">
      <p:cViewPr>
        <p:scale>
          <a:sx n="138" d="100"/>
          <a:sy n="138" d="100"/>
        </p:scale>
        <p:origin x="-1382" y="3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rter, Victoria" userId="3843440a-ff52-419b-bc19-22b9e84180bf" providerId="ADAL" clId="{1EBB1392-549C-4A12-BC47-9B6054636E9F}"/>
    <pc:docChg chg="modSld">
      <pc:chgData name="Harter, Victoria" userId="3843440a-ff52-419b-bc19-22b9e84180bf" providerId="ADAL" clId="{1EBB1392-549C-4A12-BC47-9B6054636E9F}" dt="2026-04-14T06:43:27.574" v="13" actId="20577"/>
      <pc:docMkLst>
        <pc:docMk/>
      </pc:docMkLst>
      <pc:sldChg chg="modSp mod">
        <pc:chgData name="Harter, Victoria" userId="3843440a-ff52-419b-bc19-22b9e84180bf" providerId="ADAL" clId="{1EBB1392-549C-4A12-BC47-9B6054636E9F}" dt="2026-04-14T06:43:27.574" v="13" actId="20577"/>
        <pc:sldMkLst>
          <pc:docMk/>
          <pc:sldMk cId="2715923702" sldId="256"/>
        </pc:sldMkLst>
        <pc:spChg chg="mod">
          <ac:chgData name="Harter, Victoria" userId="3843440a-ff52-419b-bc19-22b9e84180bf" providerId="ADAL" clId="{1EBB1392-549C-4A12-BC47-9B6054636E9F}" dt="2026-04-14T06:43:27.574" v="13" actId="20577"/>
          <ac:spMkLst>
            <pc:docMk/>
            <pc:sldMk cId="2715923702" sldId="256"/>
            <ac:spMk id="1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371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247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901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960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668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013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774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071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185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937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286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0C237-D18E-4E5D-919F-27EA61B4644C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170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ytham-cofe-web-logo(1) –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0827" y="110722"/>
            <a:ext cx="1490345" cy="430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4619897" y="1585378"/>
            <a:ext cx="2952206" cy="602145"/>
          </a:xfrm>
          <a:prstGeom prst="rect">
            <a:avLst/>
          </a:prstGeom>
          <a:solidFill>
            <a:srgbClr val="D1A33B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8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800" dirty="0">
                <a:solidFill>
                  <a:schemeClr val="tx1"/>
                </a:solidFill>
                <a:latin typeface="Sassoon Primary" pitchFamily="50" charset="0"/>
              </a:rPr>
              <a:t>Christian Value – Love</a:t>
            </a:r>
          </a:p>
          <a:p>
            <a:r>
              <a:rPr lang="en-GB" sz="800" dirty="0">
                <a:solidFill>
                  <a:schemeClr val="tx1"/>
                </a:solidFill>
                <a:latin typeface="Sassoon Primary" pitchFamily="50" charset="0"/>
              </a:rPr>
              <a:t>‘This is my commandment, love each other just as I have loved you.’ John 15:12</a:t>
            </a:r>
          </a:p>
          <a:p>
            <a:endParaRPr lang="en-GB" sz="950" dirty="0">
              <a:solidFill>
                <a:schemeClr val="tx1"/>
              </a:solidFill>
              <a:latin typeface="Sassoon Primary" pitchFamily="50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619897" y="42009"/>
            <a:ext cx="2952206" cy="1399257"/>
          </a:xfrm>
          <a:prstGeom prst="rect">
            <a:avLst/>
          </a:prstGeom>
          <a:noFill/>
          <a:ln w="3810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pPr algn="ctr"/>
            <a:endParaRPr lang="en-GB" sz="900" b="1" dirty="0">
              <a:solidFill>
                <a:schemeClr val="tx1"/>
              </a:solidFill>
              <a:latin typeface="Sassoon Primary" pitchFamily="50" charset="0"/>
            </a:endParaRPr>
          </a:p>
          <a:p>
            <a:pPr algn="ctr"/>
            <a:r>
              <a:rPr lang="en-GB" sz="900" b="1" dirty="0">
                <a:solidFill>
                  <a:schemeClr val="tx1"/>
                </a:solidFill>
                <a:latin typeface="Sassoon Primary" pitchFamily="50" charset="0"/>
              </a:rPr>
              <a:t>Year  Reception Class Summer 1 </a:t>
            </a:r>
          </a:p>
          <a:p>
            <a:pPr algn="ctr"/>
            <a:r>
              <a:rPr lang="en-GB" sz="900" b="1" dirty="0">
                <a:solidFill>
                  <a:schemeClr val="tx1"/>
                </a:solidFill>
                <a:latin typeface="Sassoon Primary" pitchFamily="50" charset="0"/>
              </a:rPr>
              <a:t>Theme: ‘Let’s Go Wild’</a:t>
            </a:r>
          </a:p>
          <a:p>
            <a:pPr algn="ctr"/>
            <a:endParaRPr lang="en-GB" sz="900" dirty="0">
              <a:solidFill>
                <a:schemeClr val="tx1"/>
              </a:solidFill>
              <a:latin typeface="Sassoon Primary" pitchFamily="50" charset="0"/>
            </a:endParaRPr>
          </a:p>
          <a:p>
            <a:pPr algn="ctr"/>
            <a:endParaRPr lang="en-GB" sz="900" dirty="0">
              <a:solidFill>
                <a:schemeClr val="tx1"/>
              </a:solidFill>
              <a:latin typeface="Sassoon Primary" pitchFamily="50" charset="0"/>
            </a:endParaRPr>
          </a:p>
          <a:p>
            <a:pPr algn="ctr"/>
            <a:r>
              <a:rPr lang="en-GB" sz="900">
                <a:solidFill>
                  <a:schemeClr val="tx1"/>
                </a:solidFill>
                <a:latin typeface="Sassoon Primary" pitchFamily="50" charset="0"/>
              </a:rPr>
              <a:t>Charity - RNLI</a:t>
            </a:r>
            <a:endParaRPr lang="en-GB" sz="900" dirty="0">
              <a:solidFill>
                <a:schemeClr val="tx1"/>
              </a:solidFill>
              <a:latin typeface="Sassoon Primary" pitchFamily="50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82880" y="110722"/>
            <a:ext cx="4180114" cy="6264116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English - </a:t>
            </a: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 </a:t>
            </a:r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Texts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   Wild About Animals (non-fiction)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   The Tiger Who Came for Tea (fiction – Traditional tale)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   Rumble in the Jungle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   What do you do with a tail like this?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    </a:t>
            </a:r>
          </a:p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Writing </a:t>
            </a:r>
            <a:endParaRPr lang="en-GB" sz="1000" dirty="0">
              <a:solidFill>
                <a:schemeClr val="tx1"/>
              </a:solidFill>
              <a:latin typeface="Sassoon Primary" pitchFamily="50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Practise forming lower-case and capital letters correctly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Spell words by identifying sounds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To begin to write short sentences using a capital letter at the start, finger spaces and a full stop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Re-read what we have written to check it makes sense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Nursery Rhymes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Oranges and lemons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London Bridge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There was a princess long ago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Phonics : Little </a:t>
            </a:r>
            <a:r>
              <a:rPr lang="en-GB" sz="1000" b="1" dirty="0" err="1">
                <a:solidFill>
                  <a:schemeClr val="tx1"/>
                </a:solidFill>
                <a:latin typeface="Sassoon Primary" pitchFamily="50" charset="0"/>
              </a:rPr>
              <a:t>Wandle</a:t>
            </a:r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 – Phase 4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Review all phase 3 graphemes taught so far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Phase 4 CVCC words with short vowels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Reading longer and compound words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Reading root words ending in ‘</a:t>
            </a:r>
            <a:r>
              <a:rPr lang="en-GB" sz="1000" dirty="0" err="1">
                <a:solidFill>
                  <a:schemeClr val="tx1"/>
                </a:solidFill>
                <a:latin typeface="Sassoon Primary" pitchFamily="50" charset="0"/>
              </a:rPr>
              <a:t>ing</a:t>
            </a: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’ and ‘</a:t>
            </a:r>
            <a:r>
              <a:rPr lang="en-GB" sz="1000" dirty="0" err="1">
                <a:solidFill>
                  <a:schemeClr val="tx1"/>
                </a:solidFill>
                <a:latin typeface="Sassoon Primary" pitchFamily="50" charset="0"/>
              </a:rPr>
              <a:t>ed</a:t>
            </a: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’</a:t>
            </a:r>
          </a:p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Read the tricky words – </a:t>
            </a: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said   so  have  like  some  come  love  do  were  here  little  says  there  when  what  one  out  today</a:t>
            </a:r>
          </a:p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Phonics and reading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Daily phonics lesson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X3 reading practise sessions per week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X3 opportunity to select a reading for pleasure book</a:t>
            </a:r>
          </a:p>
          <a:p>
            <a:pPr marL="171450" indent="-171450">
              <a:buFontTx/>
              <a:buChar char="-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X1 visit to the school library</a:t>
            </a:r>
          </a:p>
          <a:p>
            <a:endParaRPr lang="en-GB" sz="1000" b="1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Maths – White Rose 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To 20 and beyond, how many now?, manipulate, compose and decompose</a:t>
            </a:r>
          </a:p>
          <a:p>
            <a:endParaRPr lang="en-GB" sz="1000" dirty="0">
              <a:solidFill>
                <a:schemeClr val="tx1"/>
              </a:solidFill>
              <a:latin typeface="Sassoon Primary" pitchFamily="50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To build numbers beyond 10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To continue patterns beyond 10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Verbally counting beyond 20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Adding and taking away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Rotating and manipulating shapes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778202" y="110722"/>
            <a:ext cx="4223298" cy="6264116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RE – What Makes a Place Holy?</a:t>
            </a:r>
            <a:endParaRPr lang="en-GB" sz="1000" dirty="0">
              <a:solidFill>
                <a:schemeClr val="tx1"/>
              </a:solidFill>
              <a:latin typeface="Sassoon Primary" pitchFamily="50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Why is a church a special place for Christians?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What makes a place a holy place?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Why is a mosque a special place for Muslims?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To know that people consider places to be special for different reasons</a:t>
            </a:r>
          </a:p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Understanding the World</a:t>
            </a:r>
          </a:p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Seasonal Changes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Talk about the weather in Spring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What plants start to grow?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How do the trees change?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 </a:t>
            </a:r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Animals, excluding humans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Looking at animals in the local area and other countries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Finding out about different habitats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Visit to the zoo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Learning how animals from a different habitat are cared for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Looking at countries on the globe of where wild animals like we find at the zoo live</a:t>
            </a:r>
          </a:p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Physical Development</a:t>
            </a:r>
            <a:endParaRPr lang="en-GB" sz="1000" dirty="0">
              <a:solidFill>
                <a:schemeClr val="tx1"/>
              </a:solidFill>
              <a:latin typeface="Sassoon Primary" pitchFamily="50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PE passport - Fundamental Movement Skills – Rumble in the Jungle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To travel on hands and feet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To roll in a variety of ways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To overarm and underarm throw with increasing accuracy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Sport’s Day Skills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To jump for distance, to run in a lane, to overarm throw for distance, to kick a ball with accuracy. </a:t>
            </a:r>
          </a:p>
          <a:p>
            <a:endParaRPr lang="en-GB" sz="10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Expressive Arts and Design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Music – Wild Animal sounds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Creating sound effects from the jungle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To demonstrate simple rhythms using instruments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To interpret a simple score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To show tempo changes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Painting and Mixed Media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Making pink and green to paint blossom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err="1">
                <a:solidFill>
                  <a:schemeClr val="tx1"/>
                </a:solidFill>
                <a:latin typeface="Sassoon Primary" pitchFamily="50" charset="0"/>
              </a:rPr>
              <a:t>AccessArt</a:t>
            </a: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 – Painting the Savannah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Observational drawings of wild animals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Painting linked to camouflage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Artist – David Shepherd’s wildlife art work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Creating pictures of animals in their habitats (collage)</a:t>
            </a:r>
          </a:p>
          <a:p>
            <a:endParaRPr lang="en-GB" sz="1000" dirty="0">
              <a:solidFill>
                <a:schemeClr val="tx1"/>
              </a:solidFill>
              <a:latin typeface="Sassoon Primary" pitchFamily="50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solidFill>
                <a:schemeClr val="tx1"/>
              </a:solidFill>
              <a:latin typeface="Sassoon Primary" pitchFamily="50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603068" y="2373444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50" b="1" dirty="0">
                <a:solidFill>
                  <a:schemeClr val="tx1"/>
                </a:solidFill>
                <a:latin typeface="Sassoon Primary"/>
              </a:rPr>
              <a:t>Special Events </a:t>
            </a:r>
            <a:r>
              <a:rPr lang="en-GB" sz="950" dirty="0">
                <a:solidFill>
                  <a:schemeClr val="tx1"/>
                </a:solidFill>
                <a:latin typeface="Sassoon Primary"/>
              </a:rPr>
              <a:t>– Class Visit to Blackpool zoo (May 7</a:t>
            </a:r>
            <a:r>
              <a:rPr lang="en-GB" sz="950" baseline="30000" dirty="0">
                <a:solidFill>
                  <a:schemeClr val="tx1"/>
                </a:solidFill>
                <a:latin typeface="Sassoon Primary"/>
              </a:rPr>
              <a:t>th</a:t>
            </a:r>
            <a:r>
              <a:rPr lang="en-GB" sz="950" dirty="0">
                <a:solidFill>
                  <a:schemeClr val="tx1"/>
                </a:solidFill>
                <a:latin typeface="Sassoon Primary"/>
              </a:rPr>
              <a:t>)</a:t>
            </a:r>
          </a:p>
          <a:p>
            <a:r>
              <a:rPr lang="en-GB" sz="950" dirty="0">
                <a:solidFill>
                  <a:schemeClr val="tx1"/>
                </a:solidFill>
                <a:latin typeface="Sassoon Primary"/>
              </a:rPr>
              <a:t>                              Class Photographs (21</a:t>
            </a:r>
            <a:r>
              <a:rPr lang="en-GB" sz="950" baseline="30000" dirty="0">
                <a:solidFill>
                  <a:schemeClr val="tx1"/>
                </a:solidFill>
                <a:latin typeface="Sassoon Primary"/>
              </a:rPr>
              <a:t>st</a:t>
            </a:r>
            <a:r>
              <a:rPr lang="en-GB" sz="950" dirty="0">
                <a:solidFill>
                  <a:schemeClr val="tx1"/>
                </a:solidFill>
                <a:latin typeface="Sassoon Primary"/>
              </a:rPr>
              <a:t> April)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603068" y="3067264"/>
            <a:ext cx="2952206" cy="32246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50" b="1" dirty="0">
                <a:solidFill>
                  <a:schemeClr val="tx1"/>
                </a:solidFill>
                <a:latin typeface="Sassoon Primary"/>
              </a:rPr>
              <a:t>Enrichment</a:t>
            </a:r>
            <a:r>
              <a:rPr lang="en-GB" sz="950" dirty="0">
                <a:solidFill>
                  <a:schemeClr val="tx1"/>
                </a:solidFill>
                <a:latin typeface="Sassoon Primary"/>
              </a:rPr>
              <a:t> – </a:t>
            </a: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Anniversary of VE Day (May 8</a:t>
            </a:r>
            <a:r>
              <a:rPr lang="en-GB" sz="950" baseline="30000" dirty="0">
                <a:solidFill>
                  <a:schemeClr val="tx1"/>
                </a:solidFill>
                <a:latin typeface="Sassoon Primary" pitchFamily="50" charset="0"/>
              </a:rPr>
              <a:t>th</a:t>
            </a: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)</a:t>
            </a:r>
            <a:endParaRPr lang="en-GB" sz="950" dirty="0">
              <a:solidFill>
                <a:schemeClr val="tx1"/>
              </a:solidFill>
              <a:latin typeface="Sassoon Primary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594495" y="3468270"/>
            <a:ext cx="2952206" cy="406306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b="1" dirty="0">
                <a:solidFill>
                  <a:schemeClr val="tx1"/>
                </a:solidFill>
                <a:latin typeface="Sassoon Primary" pitchFamily="50" charset="0"/>
              </a:rPr>
              <a:t>Online Safety Strand </a:t>
            </a: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–  Online relationships/reputation</a:t>
            </a:r>
          </a:p>
        </p:txBody>
      </p:sp>
      <p:sp>
        <p:nvSpPr>
          <p:cNvPr id="34" name="Rectangle 33"/>
          <p:cNvSpPr/>
          <p:nvPr/>
        </p:nvSpPr>
        <p:spPr>
          <a:xfrm>
            <a:off x="4594495" y="3935592"/>
            <a:ext cx="2952206" cy="32246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50" b="1" dirty="0">
                <a:solidFill>
                  <a:schemeClr val="tx1"/>
                </a:solidFill>
                <a:latin typeface="Sassoon Primary"/>
              </a:rPr>
              <a:t>Community Links</a:t>
            </a:r>
            <a:r>
              <a:rPr lang="en-GB" sz="950" dirty="0">
                <a:solidFill>
                  <a:schemeClr val="tx1"/>
                </a:solidFill>
                <a:latin typeface="Sassoon Primary"/>
              </a:rPr>
              <a:t> –  Sports Day and Picnic (20</a:t>
            </a:r>
            <a:r>
              <a:rPr lang="en-GB" sz="950" baseline="30000" dirty="0">
                <a:solidFill>
                  <a:schemeClr val="tx1"/>
                </a:solidFill>
                <a:latin typeface="Sassoon Primary"/>
              </a:rPr>
              <a:t>th</a:t>
            </a:r>
            <a:r>
              <a:rPr lang="en-GB" sz="950" dirty="0">
                <a:solidFill>
                  <a:schemeClr val="tx1"/>
                </a:solidFill>
                <a:latin typeface="Sassoon Primary"/>
              </a:rPr>
              <a:t> May)</a:t>
            </a:r>
            <a:endParaRPr lang="en-GB" sz="950" dirty="0">
              <a:solidFill>
                <a:schemeClr val="tx1"/>
              </a:solidFill>
              <a:latin typeface="Sassoon Primary" pitchFamily="50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4594495" y="4319074"/>
            <a:ext cx="2952206" cy="720325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GB" sz="950" dirty="0">
              <a:solidFill>
                <a:schemeClr val="tx1"/>
              </a:solidFill>
              <a:latin typeface="Sassoon Primary"/>
            </a:endParaRPr>
          </a:p>
          <a:p>
            <a:r>
              <a:rPr lang="en-GB" sz="950" b="1" dirty="0">
                <a:solidFill>
                  <a:schemeClr val="tx1"/>
                </a:solidFill>
                <a:latin typeface="Sassoon Primary"/>
              </a:rPr>
              <a:t>British Values </a:t>
            </a:r>
            <a:r>
              <a:rPr lang="en-GB" sz="950" dirty="0">
                <a:solidFill>
                  <a:schemeClr val="tx1"/>
                </a:solidFill>
                <a:latin typeface="Sassoon Primary"/>
              </a:rPr>
              <a:t>–  </a:t>
            </a:r>
            <a:r>
              <a:rPr lang="en-GB" sz="950" b="1" dirty="0">
                <a:solidFill>
                  <a:schemeClr val="tx1"/>
                </a:solidFill>
                <a:latin typeface="Sassoon Primary"/>
              </a:rPr>
              <a:t>Democracy </a:t>
            </a:r>
          </a:p>
          <a:p>
            <a:r>
              <a:rPr lang="en-GB" sz="950" dirty="0">
                <a:solidFill>
                  <a:schemeClr val="tx1"/>
                </a:solidFill>
                <a:latin typeface="Sassoon Primary"/>
              </a:rPr>
              <a:t>To have the opportunity to vote for choices in activities</a:t>
            </a:r>
          </a:p>
          <a:p>
            <a:r>
              <a:rPr lang="en-GB" sz="950" dirty="0">
                <a:solidFill>
                  <a:schemeClr val="tx1"/>
                </a:solidFill>
                <a:latin typeface="Sassoon Primary"/>
              </a:rPr>
              <a:t>To be able to listen and value each other’s opinion</a:t>
            </a:r>
          </a:p>
          <a:p>
            <a:r>
              <a:rPr lang="en-GB" sz="950" dirty="0">
                <a:solidFill>
                  <a:schemeClr val="tx1"/>
                </a:solidFill>
                <a:latin typeface="Sassoon Primary"/>
              </a:rPr>
              <a:t>Collective decision making and working collaboratively</a:t>
            </a:r>
          </a:p>
          <a:p>
            <a:endParaRPr lang="en-GB" sz="950" dirty="0">
              <a:solidFill>
                <a:schemeClr val="tx1"/>
              </a:solidFill>
              <a:latin typeface="Sassoon Primary"/>
            </a:endParaRPr>
          </a:p>
          <a:p>
            <a:endParaRPr lang="en-GB" sz="950" dirty="0">
              <a:solidFill>
                <a:schemeClr val="tx1"/>
              </a:solidFill>
              <a:latin typeface="Sassoon Primary" pitchFamily="50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4594495" y="5100415"/>
            <a:ext cx="2952206" cy="136237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950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950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950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95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950" b="1" dirty="0">
                <a:solidFill>
                  <a:schemeClr val="tx1"/>
                </a:solidFill>
                <a:latin typeface="Sassoon Primary" pitchFamily="50" charset="0"/>
              </a:rPr>
              <a:t>Personal, Social and Emotional Development </a:t>
            </a:r>
          </a:p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Coram SCARF - Growing and Changing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Life stages – Plants, animals and humans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Human life stage – who will I be?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Where do babies come from?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Getting bigger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Me and my body – girls and boys</a:t>
            </a:r>
          </a:p>
          <a:p>
            <a:endParaRPr lang="en-GB" sz="950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950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950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950" dirty="0">
              <a:solidFill>
                <a:schemeClr val="tx1"/>
              </a:solidFill>
              <a:latin typeface="Sassoon Primary" pitchFamily="50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4164558"/>
              </p:ext>
            </p:extLst>
          </p:nvPr>
        </p:nvGraphicFramePr>
        <p:xfrm>
          <a:off x="182880" y="6523808"/>
          <a:ext cx="11818620" cy="243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13180">
                  <a:extLst>
                    <a:ext uri="{9D8B030D-6E8A-4147-A177-3AD203B41FA5}">
                      <a16:colId xmlns:a16="http://schemas.microsoft.com/office/drawing/2014/main" val="1621879501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245780125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781995852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69825853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178322418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772126965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231715789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920206904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4079128790"/>
                    </a:ext>
                  </a:extLst>
                </a:gridCol>
              </a:tblGrid>
              <a:tr h="143164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Thankfulness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Love</a:t>
                      </a:r>
                    </a:p>
                  </a:txBody>
                  <a:tcPr>
                    <a:solidFill>
                      <a:srgbClr val="9A003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Respect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Friendship</a:t>
                      </a:r>
                    </a:p>
                  </a:txBody>
                  <a:tcPr>
                    <a:solidFill>
                      <a:srgbClr val="9966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Honesty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Faith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Service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Determination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Forgiveness</a:t>
                      </a:r>
                    </a:p>
                  </a:txBody>
                  <a:tcPr>
                    <a:solidFill>
                      <a:srgbClr val="996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89516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59237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4c14a3b-6ac9-4dfb-b342-bbf04f283c1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EE3EF27499CD14EAA738FA75846E89E" ma:contentTypeVersion="5" ma:contentTypeDescription="Create a new document." ma:contentTypeScope="" ma:versionID="d2144f253d51a3d067fed567e8b0fb26">
  <xsd:schema xmlns:xsd="http://www.w3.org/2001/XMLSchema" xmlns:xs="http://www.w3.org/2001/XMLSchema" xmlns:p="http://schemas.microsoft.com/office/2006/metadata/properties" xmlns:ns3="24c14a3b-6ac9-4dfb-b342-bbf04f283c13" targetNamespace="http://schemas.microsoft.com/office/2006/metadata/properties" ma:root="true" ma:fieldsID="743bf1d68f795282bc3421826d2bcc83" ns3:_="">
    <xsd:import namespace="24c14a3b-6ac9-4dfb-b342-bbf04f283c1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ObjectDetectorVersions" minOccurs="0"/>
                <xsd:element ref="ns3:_activity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c14a3b-6ac9-4dfb-b342-bbf04f283c1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1" nillable="true" ma:displayName="_activity" ma:hidden="true" ma:internalName="_activity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58285B2-F394-4234-B306-F3CC5B47781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D587EC6-33B2-4B9C-9DD3-A0595D78CA7B}">
  <ds:schemaRefs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24c14a3b-6ac9-4dfb-b342-bbf04f283c13"/>
  </ds:schemaRefs>
</ds:datastoreItem>
</file>

<file path=customXml/itemProps3.xml><?xml version="1.0" encoding="utf-8"?>
<ds:datastoreItem xmlns:ds="http://schemas.openxmlformats.org/officeDocument/2006/customXml" ds:itemID="{3EFDB05E-7DD1-4348-974C-CA4112D7A8C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4c14a3b-6ac9-4dfb-b342-bbf04f283c1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21618</TotalTime>
  <Words>649</Words>
  <Application>Microsoft Office PowerPoint</Application>
  <PresentationFormat>Widescreen</PresentationFormat>
  <Paragraphs>117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 Primary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Gray</dc:creator>
  <cp:lastModifiedBy>Harter, Victoria</cp:lastModifiedBy>
  <cp:revision>71</cp:revision>
  <cp:lastPrinted>2026-04-14T06:43:57Z</cp:lastPrinted>
  <dcterms:created xsi:type="dcterms:W3CDTF">2023-11-30T21:20:23Z</dcterms:created>
  <dcterms:modified xsi:type="dcterms:W3CDTF">2026-04-14T06:44:34Z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0x010100AEE3EF27499CD14EAA738FA75846E89E</vt:lpwstr>
  </property>
</Properties>
</file>