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A003B"/>
    <a:srgbClr val="FFFFFF"/>
    <a:srgbClr val="D1A33B"/>
    <a:srgbClr val="0641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2" autoAdjust="0"/>
    <p:restoredTop sz="94660"/>
  </p:normalViewPr>
  <p:slideViewPr>
    <p:cSldViewPr snapToGrid="0" showGuides="1">
      <p:cViewPr varScale="1">
        <p:scale>
          <a:sx n="117" d="100"/>
          <a:sy n="117" d="100"/>
        </p:scale>
        <p:origin x="132"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071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0124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40C237-D18E-4E5D-919F-27EA61B4644C}"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551901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40C237-D18E-4E5D-919F-27EA61B4644C}"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58396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40C237-D18E-4E5D-919F-27EA61B4644C}" type="datetimeFigureOut">
              <a:rPr lang="en-GB" smtClean="0"/>
              <a:t>22/02/2026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6066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40C237-D18E-4E5D-919F-27EA61B4644C}" type="datetimeFigureOut">
              <a:rPr lang="en-GB" smtClean="0"/>
              <a:t>22/02/2026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189101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0C237-D18E-4E5D-919F-27EA61B4644C}" type="datetimeFigureOut">
              <a:rPr lang="en-GB" smtClean="0"/>
              <a:t>22/02/2026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6577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507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718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782937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124286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0C237-D18E-4E5D-919F-27EA61B4644C}" type="datetimeFigureOut">
              <a:rPr lang="en-GB" smtClean="0"/>
              <a:t>22/02/2026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CA10D-9CDF-4C88-AE88-6429179D4A10}" type="slidenum">
              <a:rPr lang="en-GB" smtClean="0"/>
              <a:t>‹#›</a:t>
            </a:fld>
            <a:endParaRPr lang="en-GB"/>
          </a:p>
        </p:txBody>
      </p:sp>
    </p:spTree>
    <p:extLst>
      <p:ext uri="{BB962C8B-B14F-4D97-AF65-F5344CB8AC3E}">
        <p14:creationId xmlns:p14="http://schemas.microsoft.com/office/powerpoint/2010/main" val="92317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ytham-cofe-web-logo(1)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827" y="110722"/>
            <a:ext cx="1490345" cy="4300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619896" y="1582599"/>
            <a:ext cx="2952206" cy="609782"/>
          </a:xfrm>
          <a:prstGeom prst="rect">
            <a:avLst/>
          </a:prstGeom>
          <a:solidFill>
            <a:srgbClr val="D1A33B"/>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Christian Value – Forgiveness</a:t>
            </a:r>
          </a:p>
          <a:p>
            <a:endParaRPr lang="en-GB" sz="950" dirty="0">
              <a:solidFill>
                <a:schemeClr val="tx1"/>
              </a:solidFill>
            </a:endParaRPr>
          </a:p>
        </p:txBody>
      </p:sp>
      <p:sp>
        <p:nvSpPr>
          <p:cNvPr id="13" name="Rectangle 12"/>
          <p:cNvSpPr/>
          <p:nvPr/>
        </p:nvSpPr>
        <p:spPr>
          <a:xfrm>
            <a:off x="4619897" y="42009"/>
            <a:ext cx="2952206" cy="1399257"/>
          </a:xfrm>
          <a:prstGeom prst="rect">
            <a:avLst/>
          </a:prstGeom>
          <a:noFill/>
          <a:ln w="3810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a:p>
            <a:pPr algn="ctr"/>
            <a:endParaRPr lang="en-GB" sz="1200" dirty="0">
              <a:solidFill>
                <a:schemeClr val="tx1"/>
              </a:solidFill>
            </a:endParaRPr>
          </a:p>
          <a:p>
            <a:pPr algn="ctr"/>
            <a:r>
              <a:rPr lang="en-GB" sz="1200" b="1">
                <a:solidFill>
                  <a:schemeClr val="tx1"/>
                </a:solidFill>
              </a:rPr>
              <a:t>Year 6 </a:t>
            </a:r>
            <a:r>
              <a:rPr lang="en-GB" sz="1200" dirty="0">
                <a:solidFill>
                  <a:schemeClr val="tx1"/>
                </a:solidFill>
              </a:rPr>
              <a:t>Spring 2</a:t>
            </a:r>
          </a:p>
          <a:p>
            <a:pPr algn="ctr"/>
            <a:endParaRPr lang="en-GB" sz="1200" dirty="0">
              <a:solidFill>
                <a:schemeClr val="tx1"/>
              </a:solidFill>
            </a:endParaRPr>
          </a:p>
          <a:p>
            <a:pPr algn="ctr"/>
            <a:r>
              <a:rPr lang="en-GB" sz="1200" dirty="0">
                <a:solidFill>
                  <a:schemeClr val="tx1"/>
                </a:solidFill>
              </a:rPr>
              <a:t>Charity – Comic Relief</a:t>
            </a:r>
          </a:p>
        </p:txBody>
      </p:sp>
      <p:sp>
        <p:nvSpPr>
          <p:cNvPr id="15" name="Rectangle 14"/>
          <p:cNvSpPr/>
          <p:nvPr/>
        </p:nvSpPr>
        <p:spPr>
          <a:xfrm>
            <a:off x="182880" y="42009"/>
            <a:ext cx="4180114" cy="6332829"/>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000" b="1" u="sng" dirty="0">
                <a:solidFill>
                  <a:prstClr val="black"/>
                </a:solidFill>
                <a:latin typeface="Calibri" panose="020F0502020204030204" pitchFamily="34" charset="0"/>
                <a:ea typeface="Calibri" panose="020F0502020204030204" pitchFamily="34" charset="0"/>
                <a:cs typeface="Calibri" panose="020F0502020204030204" pitchFamily="34" charset="0"/>
              </a:rPr>
              <a:t>English : Theme – Oh I do like to be beside the seaside</a:t>
            </a:r>
          </a:p>
          <a:p>
            <a:pPr marL="171450" lvl="0" indent="-171450">
              <a:buFont typeface="Arial" panose="020B0604020202020204" pitchFamily="34" charset="0"/>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Class Novel: I survived – The sinking of The Titanic 1912 by Lauren Tarshis</a:t>
            </a:r>
          </a:p>
          <a:p>
            <a:pPr marL="171450" lvl="0" indent="-171450">
              <a:buFont typeface="Arial" panose="020B0604020202020204" pitchFamily="34" charset="0"/>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Reading from conservation websites, Sea world, Knowsley Safari Park, Blackpool Zoo and PETA website.</a:t>
            </a:r>
          </a:p>
          <a:p>
            <a:pPr marL="171450" lvl="0" indent="-171450">
              <a:buFont typeface="Arial" panose="020B0604020202020204" pitchFamily="34" charset="0"/>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Outcomes: </a:t>
            </a:r>
            <a:r>
              <a:rPr lang="en-GB" sz="1000" dirty="0">
                <a:solidFill>
                  <a:srgbClr val="231F20"/>
                </a:solidFill>
                <a:latin typeface="Calibri" panose="020F0502020204030204" pitchFamily="34" charset="0"/>
                <a:ea typeface="Calibri" panose="020F0502020204030204" pitchFamily="34" charset="0"/>
                <a:cs typeface="Calibri" panose="020F0502020204030204" pitchFamily="34" charset="0"/>
              </a:rPr>
              <a:t>biography, narrative retellings, descriptive story opening, with additional flashback, formal letter in role, descriptive retelling, conversation between characters, book review.</a:t>
            </a:r>
            <a:endPar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marL="171450" lvl="0" indent="-171450">
              <a:buFont typeface="Arial" panose="020B0604020202020204" pitchFamily="34" charset="0"/>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Main Outcomes: </a:t>
            </a:r>
            <a:r>
              <a:rPr lang="en-GB" sz="1000" dirty="0">
                <a:solidFill>
                  <a:srgbClr val="231F20"/>
                </a:solidFill>
                <a:latin typeface="Calibri" panose="020F0502020204030204" pitchFamily="34" charset="0"/>
                <a:ea typeface="Calibri" panose="020F0502020204030204" pitchFamily="34" charset="0"/>
                <a:cs typeface="Calibri" panose="020F0502020204030204" pitchFamily="34" charset="0"/>
              </a:rPr>
              <a:t>Own short story with flashbacks and a formal debate</a:t>
            </a:r>
          </a:p>
          <a:p>
            <a:pPr marL="171450" lvl="0" indent="-171450">
              <a:buFont typeface="Arial" panose="020B0604020202020204" pitchFamily="34" charset="0"/>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SPAG linked to writing and SAT’s practise.</a:t>
            </a:r>
          </a:p>
          <a:p>
            <a:pPr lvl="0"/>
            <a:r>
              <a:rPr lang="en-GB" sz="1000" b="1" dirty="0">
                <a:solidFill>
                  <a:prstClr val="black"/>
                </a:solidFill>
                <a:latin typeface="Calibri" panose="020F0502020204030204" pitchFamily="34" charset="0"/>
                <a:ea typeface="Calibri" panose="020F0502020204030204" pitchFamily="34" charset="0"/>
                <a:cs typeface="Calibri" panose="020F0502020204030204" pitchFamily="34" charset="0"/>
              </a:rPr>
              <a:t>Poetry: Recite a poem about conservation for Science week.</a:t>
            </a:r>
            <a:endPar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lvl="0"/>
            <a:r>
              <a:rPr lang="en-GB" sz="1000" b="1" dirty="0">
                <a:solidFill>
                  <a:prstClr val="black"/>
                </a:solidFill>
                <a:latin typeface="Calibri" panose="020F0502020204030204" pitchFamily="34" charset="0"/>
                <a:ea typeface="Calibri" panose="020F0502020204030204" pitchFamily="34" charset="0"/>
                <a:cs typeface="Calibri" panose="020F0502020204030204" pitchFamily="34" charset="0"/>
              </a:rPr>
              <a:t>Reading:</a:t>
            </a:r>
          </a:p>
          <a:p>
            <a:pPr lvl="0"/>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Guided reading  sessions based on </a:t>
            </a:r>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–Wonder by RJ Palacio</a:t>
            </a:r>
          </a:p>
          <a:p>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Carousel activities and questions based around inference and retrieval.</a:t>
            </a:r>
          </a:p>
          <a:p>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In addition to guided reading sessions we will also practice comprehension skills within weekly designated lessons. </a:t>
            </a:r>
            <a:endPar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marL="171450" lvl="0" indent="-171450">
              <a:buFontTx/>
              <a:buChar char="-"/>
            </a:pP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A weekly visit to the school library</a:t>
            </a:r>
          </a:p>
          <a:p>
            <a:pPr lvl="0"/>
            <a:r>
              <a:rPr lang="en-GB" sz="1000" b="1" u="sng" dirty="0">
                <a:solidFill>
                  <a:prstClr val="black"/>
                </a:solidFill>
                <a:latin typeface="Calibri" panose="020F0502020204030204" pitchFamily="34" charset="0"/>
                <a:ea typeface="Calibri" panose="020F0502020204030204" pitchFamily="34" charset="0"/>
                <a:cs typeface="Calibri" panose="020F0502020204030204" pitchFamily="34" charset="0"/>
              </a:rPr>
              <a:t>Maths</a:t>
            </a:r>
            <a:r>
              <a:rPr lang="en-GB" sz="1000" b="1" dirty="0">
                <a:solidFill>
                  <a:prstClr val="black"/>
                </a:solidFill>
                <a:latin typeface="Calibri" panose="020F0502020204030204" pitchFamily="34" charset="0"/>
                <a:ea typeface="Calibri" panose="020F0502020204030204" pitchFamily="34" charset="0"/>
                <a:cs typeface="Calibri" panose="020F0502020204030204" pitchFamily="34" charset="0"/>
              </a:rPr>
              <a:t>:</a:t>
            </a:r>
          </a:p>
          <a:p>
            <a:pPr lvl="0"/>
            <a:r>
              <a:rPr lang="en-GB" sz="1000" u="sng" dirty="0">
                <a:solidFill>
                  <a:prstClr val="black"/>
                </a:solidFill>
                <a:latin typeface="Calibri" panose="020F0502020204030204" pitchFamily="34" charset="0"/>
                <a:ea typeface="Calibri" panose="020F0502020204030204" pitchFamily="34" charset="0"/>
                <a:cs typeface="Calibri" panose="020F0502020204030204" pitchFamily="34" charset="0"/>
              </a:rPr>
              <a:t>Decimals:</a:t>
            </a:r>
            <a:r>
              <a:rPr lang="en-GB" sz="1000" b="1" dirty="0">
                <a:solidFill>
                  <a:prstClr val="black"/>
                </a:solidFill>
                <a:latin typeface="Calibri" panose="020F0502020204030204" pitchFamily="34" charset="0"/>
                <a:ea typeface="Calibri" panose="020F0502020204030204" pitchFamily="34" charset="0"/>
                <a:cs typeface="Calibri" panose="020F0502020204030204" pitchFamily="34" charset="0"/>
              </a:rPr>
              <a:t> - Decimal Places, multiplying and dividing decimals by Integers, fractions to decimals. </a:t>
            </a:r>
          </a:p>
          <a:p>
            <a:pPr lvl="0"/>
            <a:r>
              <a:rPr lang="en-GB" sz="1000" u="sng" dirty="0">
                <a:solidFill>
                  <a:prstClr val="black"/>
                </a:solidFill>
                <a:latin typeface="Calibri" panose="020F0502020204030204" pitchFamily="34" charset="0"/>
                <a:ea typeface="Calibri" panose="020F0502020204030204" pitchFamily="34" charset="0"/>
                <a:cs typeface="Calibri" panose="020F0502020204030204" pitchFamily="34" charset="0"/>
              </a:rPr>
              <a:t>Fractions, decimals and percentages: </a:t>
            </a:r>
          </a:p>
          <a:p>
            <a:pPr lvl="0"/>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Decimal and fraction equivalents. fractions as division, understand percentages, fractions to percentages, equivalent fractions, decimals and percentages, order fractions, decimals and percentages, percentage of an amount – one step, percentage of an amount – multi-step</a:t>
            </a:r>
          </a:p>
          <a:p>
            <a:pPr lvl="0"/>
            <a:r>
              <a:rPr lang="en-GB" sz="1000" u="sng" dirty="0">
                <a:solidFill>
                  <a:prstClr val="black"/>
                </a:solidFill>
                <a:latin typeface="Calibri" panose="020F0502020204030204" pitchFamily="34" charset="0"/>
                <a:ea typeface="Calibri" panose="020F0502020204030204" pitchFamily="34" charset="0"/>
                <a:cs typeface="Calibri" panose="020F0502020204030204" pitchFamily="34" charset="0"/>
              </a:rPr>
              <a:t>Area, Perimeter and volume:</a:t>
            </a:r>
          </a:p>
          <a:p>
            <a:pPr lvl="0"/>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Exploring Shapes – same area, area and perimeter area of  triangles, area of a parallelogram, volume – including cuboids.</a:t>
            </a:r>
          </a:p>
          <a:p>
            <a:pPr lvl="0"/>
            <a:r>
              <a:rPr lang="en-GB" sz="1000" u="sng" dirty="0">
                <a:solidFill>
                  <a:prstClr val="black"/>
                </a:solidFill>
                <a:latin typeface="Calibri" panose="020F0502020204030204" pitchFamily="34" charset="0"/>
                <a:ea typeface="Calibri" panose="020F0502020204030204" pitchFamily="34" charset="0"/>
                <a:cs typeface="Calibri" panose="020F0502020204030204" pitchFamily="34" charset="0"/>
              </a:rPr>
              <a:t>Statistics:</a:t>
            </a:r>
          </a:p>
          <a:p>
            <a:pPr lvl="0"/>
            <a:r>
              <a:rPr lang="en-GB" sz="1000" b="1" dirty="0">
                <a:solidFill>
                  <a:prstClr val="black"/>
                </a:solidFill>
                <a:latin typeface="Calibri" panose="020F0502020204030204" pitchFamily="34" charset="0"/>
                <a:ea typeface="Calibri" panose="020F0502020204030204" pitchFamily="34" charset="0"/>
                <a:cs typeface="Calibri" panose="020F0502020204030204" pitchFamily="34" charset="0"/>
              </a:rPr>
              <a:t>Line graphs, dual bar charts, read and interpret pie charts, Pie charts with percentages, draw pie charts, the mean.</a:t>
            </a:r>
          </a:p>
          <a:p>
            <a:r>
              <a:rPr lang="en-GB" sz="1000" b="1" u="sng" dirty="0">
                <a:solidFill>
                  <a:prstClr val="black"/>
                </a:solidFill>
                <a:latin typeface="Calibri" panose="020F0502020204030204" pitchFamily="34" charset="0"/>
                <a:ea typeface="Calibri" panose="020F0502020204030204" pitchFamily="34" charset="0"/>
                <a:cs typeface="Calibri" panose="020F0502020204030204" pitchFamily="34" charset="0"/>
              </a:rPr>
              <a:t>Science: </a:t>
            </a:r>
            <a:r>
              <a:rPr lang="en-GB" sz="1000" u="sng" dirty="0">
                <a:solidFill>
                  <a:schemeClr val="tx1"/>
                </a:solidFill>
                <a:latin typeface="Calibri" panose="020F0502020204030204" pitchFamily="34" charset="0"/>
                <a:ea typeface="Calibri" panose="020F0502020204030204" pitchFamily="34" charset="0"/>
                <a:cs typeface="Calibri" panose="020F0502020204030204" pitchFamily="34" charset="0"/>
              </a:rPr>
              <a:t>Animals including humans and the circulatory system and effects of exercise on the body.</a:t>
            </a:r>
          </a:p>
          <a:p>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To identify and name parts of the circulatory system.</a:t>
            </a:r>
          </a:p>
          <a:p>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To describe the functions of the heart, blood vessels and blood.</a:t>
            </a:r>
          </a:p>
          <a:p>
            <a:r>
              <a:rPr lang="en-GB" sz="1000" dirty="0">
                <a:solidFill>
                  <a:schemeClr val="tx1"/>
                </a:solidFill>
                <a:latin typeface="Calibri" panose="020F0502020204030204" pitchFamily="34" charset="0"/>
                <a:ea typeface="Calibri" panose="020F0502020204030204" pitchFamily="34" charset="0"/>
                <a:cs typeface="Calibri" panose="020F0502020204030204" pitchFamily="34" charset="0"/>
              </a:rPr>
              <a:t>To describe the way in which nutrients and water are transported within animals.</a:t>
            </a:r>
            <a:endParaRPr lang="en-GB" sz="1000" b="1" u="sng"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lvl="0"/>
            <a:r>
              <a:rPr lang="en-GB" sz="1000" b="1" u="sng" dirty="0">
                <a:solidFill>
                  <a:prstClr val="black"/>
                </a:solidFill>
                <a:latin typeface="Calibri" panose="020F0502020204030204" pitchFamily="34" charset="0"/>
                <a:ea typeface="Calibri" panose="020F0502020204030204" pitchFamily="34" charset="0"/>
                <a:cs typeface="Calibri" panose="020F0502020204030204" pitchFamily="34" charset="0"/>
              </a:rPr>
              <a:t>RE: </a:t>
            </a:r>
            <a:r>
              <a:rPr lang="en-GB" sz="1000" dirty="0">
                <a:solidFill>
                  <a:prstClr val="black"/>
                </a:solidFill>
                <a:latin typeface="Calibri" panose="020F0502020204030204" pitchFamily="34" charset="0"/>
                <a:ea typeface="Calibri" panose="020F0502020204030204" pitchFamily="34" charset="0"/>
                <a:cs typeface="Calibri" panose="020F0502020204030204" pitchFamily="34" charset="0"/>
              </a:rPr>
              <a:t>To recognise the Exodus is a significant event in Jewish and Christian history, the Seder is the special meal celebrated by Jews on the first evening of the festival of Passover. Christianity is rooted in Judaism and Jesus celebrated the Passover. For Jews, the event of the Exodus and Passover are at the very heart of their beliefs.</a:t>
            </a:r>
          </a:p>
        </p:txBody>
      </p:sp>
      <p:sp>
        <p:nvSpPr>
          <p:cNvPr id="20" name="Rectangle 19"/>
          <p:cNvSpPr/>
          <p:nvPr/>
        </p:nvSpPr>
        <p:spPr>
          <a:xfrm>
            <a:off x="7829004" y="93305"/>
            <a:ext cx="4172496" cy="6264116"/>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History</a:t>
            </a:r>
            <a:r>
              <a:rPr kumimoji="0" lang="en-GB" sz="900" b="1" i="0" u="none" strike="noStrike" kern="1200" cap="none" spc="0" normalizeH="0" baseline="0" noProof="0" dirty="0">
                <a:ln>
                  <a:noFill/>
                </a:ln>
                <a:solidFill>
                  <a:prstClr val="black"/>
                </a:solidFill>
                <a:effectLst/>
                <a:uLnTx/>
                <a:uFillTx/>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Ancient civilisations – What were the greatest achievements of the ancient Egyptians?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Design Technology</a:t>
            </a:r>
            <a:r>
              <a:rPr kumimoji="0" lang="en-GB" sz="900" b="1" i="0" u="none" strike="noStrike" kern="1200" cap="none" spc="0" normalizeH="0" baseline="0" noProof="0" dirty="0">
                <a:ln>
                  <a:noFill/>
                </a:ln>
                <a:solidFill>
                  <a:prstClr val="black"/>
                </a:solidFill>
                <a:effectLst/>
                <a:uLnTx/>
                <a:uFillTx/>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Creating a toy which requires a steady hand and in doing so. </a:t>
            </a:r>
            <a:r>
              <a:rPr lang="en-GB" sz="900" dirty="0">
                <a:solidFill>
                  <a:prstClr val="black"/>
                </a:solidFill>
              </a:rPr>
              <a:t>l</a:t>
            </a:r>
            <a:r>
              <a:rPr kumimoji="0" lang="en-GB" sz="900" i="0" u="none" strike="noStrike" kern="1200" cap="none" spc="0" normalizeH="0" baseline="0" noProof="0" dirty="0">
                <a:ln>
                  <a:noFill/>
                </a:ln>
                <a:solidFill>
                  <a:prstClr val="black"/>
                </a:solidFill>
                <a:effectLst/>
                <a:uLnTx/>
                <a:uFillTx/>
                <a:ea typeface="+mn-ea"/>
                <a:cs typeface="+mn-cs"/>
              </a:rPr>
              <a:t>earn about skills developed through play and apply this knowledge in a survey of one or more children’s toys.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Identify the components of a steady hand game.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Design a steady hand game of their own according to their design criteria, using four different perspective drawings.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Make and test a functioning circuit and assemble it within a case.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Computing</a:t>
            </a:r>
            <a:r>
              <a:rPr kumimoji="0" lang="en-GB" sz="900" b="1" i="0" u="none" strike="noStrike" kern="1200" cap="none" spc="0" normalizeH="0" baseline="0" noProof="0" dirty="0">
                <a:ln>
                  <a:noFill/>
                </a:ln>
                <a:solidFill>
                  <a:prstClr val="black"/>
                </a:solidFill>
                <a:effectLst/>
                <a:uLnTx/>
                <a:uFillTx/>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ea typeface="+mn-ea"/>
                <a:cs typeface="+mn-cs"/>
              </a:rPr>
              <a:t>Online Safety - </a:t>
            </a:r>
            <a:r>
              <a:rPr kumimoji="0" lang="en-GB" sz="900" i="0" u="none" strike="noStrike" kern="1200" cap="none" spc="0" normalizeH="0" baseline="0" noProof="0" dirty="0">
                <a:ln>
                  <a:noFill/>
                </a:ln>
                <a:solidFill>
                  <a:prstClr val="black"/>
                </a:solidFill>
                <a:effectLst/>
                <a:uLnTx/>
                <a:uFillTx/>
                <a:ea typeface="+mn-ea"/>
                <a:cs typeface="+mn-cs"/>
              </a:rPr>
              <a:t>Self‑Image and Identity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Online Bullying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ea typeface="+mn-ea"/>
                <a:cs typeface="+mn-cs"/>
              </a:rPr>
              <a:t>Data and information - </a:t>
            </a:r>
            <a:r>
              <a:rPr kumimoji="0" lang="en-GB" sz="900" i="0" u="none" strike="noStrike" kern="1200" cap="none" spc="0" normalizeH="0" baseline="0" noProof="0" dirty="0">
                <a:ln>
                  <a:noFill/>
                </a:ln>
                <a:solidFill>
                  <a:prstClr val="black"/>
                </a:solidFill>
                <a:effectLst/>
                <a:uLnTx/>
                <a:uFillTx/>
                <a:ea typeface="+mn-ea"/>
                <a:cs typeface="+mn-cs"/>
              </a:rPr>
              <a:t>Introduction to Spreadsheets - They will be supported in organising data into columns and rows to create their own data set. Learners will be taught the importance of formatting data to support calculations, while also being introduced to formulas and will begin to understand how they can be used to produce calculated data.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Music</a:t>
            </a:r>
            <a:r>
              <a:rPr kumimoji="0" lang="en-GB" sz="900" b="1" i="0" u="none" strike="noStrike" kern="1200" cap="none" spc="0" normalizeH="0" baseline="0" noProof="0" dirty="0">
                <a:ln>
                  <a:noFill/>
                </a:ln>
                <a:solidFill>
                  <a:prstClr val="black"/>
                </a:solidFill>
                <a:effectLst/>
                <a:uLnTx/>
                <a:uFillTx/>
                <a:ea typeface="+mn-ea"/>
                <a:cs typeface="+mn-cs"/>
              </a:rPr>
              <a:t>: Theme and Variations- Pop Art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To explore the musical concept of theme and variations in relation to Pop Art.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PE: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Badminton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Gymnastics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PSHE</a:t>
            </a:r>
            <a:r>
              <a:rPr kumimoji="0" lang="en-GB" sz="900" b="1" i="0" u="none" strike="noStrike" kern="1200" cap="none" spc="0" normalizeH="0" baseline="0" noProof="0" dirty="0">
                <a:ln>
                  <a:noFill/>
                </a:ln>
                <a:solidFill>
                  <a:prstClr val="black"/>
                </a:solidFill>
                <a:effectLst/>
                <a:uLnTx/>
                <a:uFillTx/>
                <a:ea typeface="+mn-ea"/>
                <a:cs typeface="+mn-cs"/>
              </a:rPr>
              <a:t>: Rights and Respect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black"/>
                </a:solidFill>
                <a:effectLst/>
                <a:uLnTx/>
                <a:uFillTx/>
                <a:ea typeface="+mn-ea"/>
                <a:cs typeface="+mn-cs"/>
              </a:rPr>
              <a:t> </a:t>
            </a:r>
            <a:r>
              <a:rPr kumimoji="0" lang="en-GB" sz="900" i="0" u="none" strike="noStrike" kern="1200" cap="none" spc="0" normalizeH="0" baseline="0" noProof="0" dirty="0">
                <a:ln>
                  <a:noFill/>
                </a:ln>
                <a:solidFill>
                  <a:prstClr val="black"/>
                </a:solidFill>
                <a:effectLst/>
                <a:uLnTx/>
                <a:uFillTx/>
                <a:ea typeface="+mn-ea"/>
                <a:cs typeface="+mn-cs"/>
              </a:rPr>
              <a:t>How can media influence people?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Living in the wider world · Media literacy and digital resilience · Influences and decision making </a:t>
            </a:r>
            <a:r>
              <a:rPr kumimoji="0" lang="en-GB" sz="900" i="0" u="none" strike="noStrike" kern="1200" cap="none" spc="0" normalizeH="0" baseline="0" noProof="0">
                <a:ln>
                  <a:noFill/>
                </a:ln>
                <a:solidFill>
                  <a:prstClr val="black"/>
                </a:solidFill>
                <a:effectLst/>
                <a:uLnTx/>
                <a:uFillTx/>
                <a:ea typeface="+mn-ea"/>
                <a:cs typeface="+mn-cs"/>
              </a:rPr>
              <a:t>·  Democracy - Online </a:t>
            </a:r>
            <a:r>
              <a:rPr kumimoji="0" lang="en-GB" sz="900" i="0" u="none" strike="noStrike" kern="1200" cap="none" spc="0" normalizeH="0" baseline="0" noProof="0" dirty="0">
                <a:ln>
                  <a:noFill/>
                </a:ln>
                <a:solidFill>
                  <a:prstClr val="black"/>
                </a:solidFill>
                <a:effectLst/>
                <a:uLnTx/>
                <a:uFillTx/>
                <a:ea typeface="+mn-ea"/>
                <a:cs typeface="+mn-cs"/>
              </a:rPr>
              <a:t>safety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ea typeface="+mn-ea"/>
                <a:cs typeface="+mn-cs"/>
              </a:rPr>
              <a:t>French</a:t>
            </a:r>
            <a:r>
              <a:rPr kumimoji="0" lang="en-GB" sz="900" b="1" i="0" u="none" strike="noStrike" kern="1200" cap="none" spc="0" normalizeH="0" baseline="0" noProof="0" dirty="0">
                <a:ln>
                  <a:noFill/>
                </a:ln>
                <a:solidFill>
                  <a:prstClr val="black"/>
                </a:solidFill>
                <a:effectLst/>
                <a:uLnTx/>
                <a:uFillTx/>
                <a:ea typeface="+mn-ea"/>
                <a:cs typeface="+mn-cs"/>
              </a:rPr>
              <a:t>: </a:t>
            </a:r>
            <a:r>
              <a:rPr kumimoji="0" lang="en-GB" sz="900" i="0" u="none" strike="noStrike" kern="1200" cap="none" spc="0" normalizeH="0" baseline="0" noProof="0" dirty="0">
                <a:ln>
                  <a:noFill/>
                </a:ln>
                <a:solidFill>
                  <a:prstClr val="black"/>
                </a:solidFill>
                <a:effectLst/>
                <a:uLnTx/>
                <a:uFillTx/>
                <a:ea typeface="+mn-ea"/>
                <a:cs typeface="+mn-cs"/>
              </a:rPr>
              <a:t>Planning a French holiday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ea typeface="+mn-ea"/>
                <a:cs typeface="+mn-cs"/>
              </a:rPr>
              <a:t>The children learn to use a combination of present and near-future tenses, and become familiar with holiday-related vocabulary around packing a suitcase and planning a journey. They explore which countries they might visit and why and ultimately research and plan a holiday to France</a:t>
            </a:r>
          </a:p>
        </p:txBody>
      </p:sp>
      <p:sp>
        <p:nvSpPr>
          <p:cNvPr id="21" name="Rectangle 20"/>
          <p:cNvSpPr/>
          <p:nvPr/>
        </p:nvSpPr>
        <p:spPr>
          <a:xfrm>
            <a:off x="4603068" y="2373444"/>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Special event – World Book Day 6</a:t>
            </a:r>
            <a:r>
              <a:rPr lang="en-GB" sz="950" baseline="30000" dirty="0">
                <a:solidFill>
                  <a:schemeClr val="tx1"/>
                </a:solidFill>
              </a:rPr>
              <a:t>th</a:t>
            </a:r>
            <a:r>
              <a:rPr lang="en-GB" sz="950" dirty="0">
                <a:solidFill>
                  <a:schemeClr val="tx1"/>
                </a:solidFill>
              </a:rPr>
              <a:t> March</a:t>
            </a:r>
          </a:p>
          <a:p>
            <a:r>
              <a:rPr lang="en-GB" sz="950" dirty="0">
                <a:solidFill>
                  <a:schemeClr val="tx1"/>
                </a:solidFill>
              </a:rPr>
              <a:t>                            Y6 Residential 18</a:t>
            </a:r>
            <a:r>
              <a:rPr lang="en-GB" sz="950" baseline="30000" dirty="0">
                <a:solidFill>
                  <a:schemeClr val="tx1"/>
                </a:solidFill>
              </a:rPr>
              <a:t>th</a:t>
            </a:r>
            <a:r>
              <a:rPr lang="en-GB" sz="950" dirty="0">
                <a:solidFill>
                  <a:schemeClr val="tx1"/>
                </a:solidFill>
              </a:rPr>
              <a:t>-20</a:t>
            </a:r>
            <a:r>
              <a:rPr lang="en-GB" sz="950" baseline="30000" dirty="0">
                <a:solidFill>
                  <a:schemeClr val="tx1"/>
                </a:solidFill>
              </a:rPr>
              <a:t>th</a:t>
            </a:r>
            <a:r>
              <a:rPr lang="en-GB" sz="950" dirty="0">
                <a:solidFill>
                  <a:schemeClr val="tx1"/>
                </a:solidFill>
              </a:rPr>
              <a:t> March </a:t>
            </a:r>
          </a:p>
        </p:txBody>
      </p:sp>
      <p:sp>
        <p:nvSpPr>
          <p:cNvPr id="28" name="Rectangle 27"/>
          <p:cNvSpPr/>
          <p:nvPr/>
        </p:nvSpPr>
        <p:spPr>
          <a:xfrm>
            <a:off x="4603068" y="3084681"/>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Enrichment – British Science Week</a:t>
            </a:r>
          </a:p>
        </p:txBody>
      </p:sp>
      <p:sp>
        <p:nvSpPr>
          <p:cNvPr id="33" name="Rectangle 32"/>
          <p:cNvSpPr/>
          <p:nvPr/>
        </p:nvSpPr>
        <p:spPr>
          <a:xfrm>
            <a:off x="4594495" y="376775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Online safety strand –</a:t>
            </a:r>
          </a:p>
          <a:p>
            <a:r>
              <a:rPr lang="en-GB" sz="950" dirty="0">
                <a:solidFill>
                  <a:schemeClr val="tx1"/>
                </a:solidFill>
              </a:rPr>
              <a:t>Self‑Image and Identity</a:t>
            </a:r>
          </a:p>
          <a:p>
            <a:r>
              <a:rPr lang="en-GB" sz="950" dirty="0">
                <a:solidFill>
                  <a:schemeClr val="tx1"/>
                </a:solidFill>
              </a:rPr>
              <a:t>Online Bullying</a:t>
            </a:r>
          </a:p>
        </p:txBody>
      </p:sp>
      <p:sp>
        <p:nvSpPr>
          <p:cNvPr id="34" name="Rectangle 33"/>
          <p:cNvSpPr/>
          <p:nvPr/>
        </p:nvSpPr>
        <p:spPr>
          <a:xfrm>
            <a:off x="4594495" y="446157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Community links </a:t>
            </a:r>
            <a:r>
              <a:rPr lang="en-GB" sz="950">
                <a:solidFill>
                  <a:schemeClr val="tx1"/>
                </a:solidFill>
              </a:rPr>
              <a:t>– Lancashire Sing</a:t>
            </a:r>
            <a:endParaRPr lang="en-GB" sz="950" dirty="0">
              <a:solidFill>
                <a:schemeClr val="tx1"/>
              </a:solidFill>
            </a:endParaRPr>
          </a:p>
        </p:txBody>
      </p:sp>
      <p:sp>
        <p:nvSpPr>
          <p:cNvPr id="35" name="Rectangle 34"/>
          <p:cNvSpPr/>
          <p:nvPr/>
        </p:nvSpPr>
        <p:spPr>
          <a:xfrm>
            <a:off x="4588325" y="5066002"/>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British values – Individual Liberty</a:t>
            </a:r>
          </a:p>
        </p:txBody>
      </p:sp>
      <p:graphicFrame>
        <p:nvGraphicFramePr>
          <p:cNvPr id="2" name="Table 1"/>
          <p:cNvGraphicFramePr>
            <a:graphicFrameLocks noGrp="1"/>
          </p:cNvGraphicFramePr>
          <p:nvPr>
            <p:extLst>
              <p:ext uri="{D42A27DB-BD31-4B8C-83A1-F6EECF244321}">
                <p14:modId xmlns:p14="http://schemas.microsoft.com/office/powerpoint/2010/main" val="2065708498"/>
              </p:ext>
            </p:extLst>
          </p:nvPr>
        </p:nvGraphicFramePr>
        <p:xfrm>
          <a:off x="182880" y="6523808"/>
          <a:ext cx="11818620" cy="243840"/>
        </p:xfrm>
        <a:graphic>
          <a:graphicData uri="http://schemas.openxmlformats.org/drawingml/2006/table">
            <a:tbl>
              <a:tblPr firstRow="1" bandRow="1">
                <a:tableStyleId>{5940675A-B579-460E-94D1-54222C63F5DA}</a:tableStyleId>
              </a:tblPr>
              <a:tblGrid>
                <a:gridCol w="1313180">
                  <a:extLst>
                    <a:ext uri="{9D8B030D-6E8A-4147-A177-3AD203B41FA5}">
                      <a16:colId xmlns:a16="http://schemas.microsoft.com/office/drawing/2014/main" val="1621879501"/>
                    </a:ext>
                  </a:extLst>
                </a:gridCol>
                <a:gridCol w="1313180">
                  <a:extLst>
                    <a:ext uri="{9D8B030D-6E8A-4147-A177-3AD203B41FA5}">
                      <a16:colId xmlns:a16="http://schemas.microsoft.com/office/drawing/2014/main" val="2245780125"/>
                    </a:ext>
                  </a:extLst>
                </a:gridCol>
                <a:gridCol w="1313180">
                  <a:extLst>
                    <a:ext uri="{9D8B030D-6E8A-4147-A177-3AD203B41FA5}">
                      <a16:colId xmlns:a16="http://schemas.microsoft.com/office/drawing/2014/main" val="1781995852"/>
                    </a:ext>
                  </a:extLst>
                </a:gridCol>
                <a:gridCol w="1313180">
                  <a:extLst>
                    <a:ext uri="{9D8B030D-6E8A-4147-A177-3AD203B41FA5}">
                      <a16:colId xmlns:a16="http://schemas.microsoft.com/office/drawing/2014/main" val="69825853"/>
                    </a:ext>
                  </a:extLst>
                </a:gridCol>
                <a:gridCol w="1313180">
                  <a:extLst>
                    <a:ext uri="{9D8B030D-6E8A-4147-A177-3AD203B41FA5}">
                      <a16:colId xmlns:a16="http://schemas.microsoft.com/office/drawing/2014/main" val="2178322418"/>
                    </a:ext>
                  </a:extLst>
                </a:gridCol>
                <a:gridCol w="1313180">
                  <a:extLst>
                    <a:ext uri="{9D8B030D-6E8A-4147-A177-3AD203B41FA5}">
                      <a16:colId xmlns:a16="http://schemas.microsoft.com/office/drawing/2014/main" val="2772126965"/>
                    </a:ext>
                  </a:extLst>
                </a:gridCol>
                <a:gridCol w="1313180">
                  <a:extLst>
                    <a:ext uri="{9D8B030D-6E8A-4147-A177-3AD203B41FA5}">
                      <a16:colId xmlns:a16="http://schemas.microsoft.com/office/drawing/2014/main" val="1231715789"/>
                    </a:ext>
                  </a:extLst>
                </a:gridCol>
                <a:gridCol w="1313180">
                  <a:extLst>
                    <a:ext uri="{9D8B030D-6E8A-4147-A177-3AD203B41FA5}">
                      <a16:colId xmlns:a16="http://schemas.microsoft.com/office/drawing/2014/main" val="1920206904"/>
                    </a:ext>
                  </a:extLst>
                </a:gridCol>
                <a:gridCol w="1313180">
                  <a:extLst>
                    <a:ext uri="{9D8B030D-6E8A-4147-A177-3AD203B41FA5}">
                      <a16:colId xmlns:a16="http://schemas.microsoft.com/office/drawing/2014/main" val="4079128790"/>
                    </a:ext>
                  </a:extLst>
                </a:gridCol>
              </a:tblGrid>
              <a:tr h="143164">
                <a:tc>
                  <a:txBody>
                    <a:bodyPr/>
                    <a:lstStyle/>
                    <a:p>
                      <a:pPr algn="ctr"/>
                      <a:r>
                        <a:rPr lang="en-GB" sz="1000" dirty="0">
                          <a:latin typeface="+mn-lt"/>
                        </a:rPr>
                        <a:t>Friendship</a:t>
                      </a:r>
                    </a:p>
                  </a:txBody>
                  <a:tcPr>
                    <a:solidFill>
                      <a:srgbClr val="9966FF"/>
                    </a:solidFill>
                  </a:tcPr>
                </a:tc>
                <a:tc>
                  <a:txBody>
                    <a:bodyPr/>
                    <a:lstStyle/>
                    <a:p>
                      <a:pPr algn="ctr"/>
                      <a:r>
                        <a:rPr lang="en-GB" sz="1000" dirty="0">
                          <a:latin typeface="+mn-lt"/>
                        </a:rPr>
                        <a:t>Faith</a:t>
                      </a:r>
                    </a:p>
                  </a:txBody>
                  <a:tcPr>
                    <a:solidFill>
                      <a:srgbClr val="92D050"/>
                    </a:solidFill>
                  </a:tcPr>
                </a:tc>
                <a:tc>
                  <a:txBody>
                    <a:bodyPr/>
                    <a:lstStyle/>
                    <a:p>
                      <a:pPr algn="ctr"/>
                      <a:r>
                        <a:rPr lang="en-GB" sz="1000" dirty="0">
                          <a:latin typeface="+mn-lt"/>
                        </a:rPr>
                        <a:t>Respect</a:t>
                      </a:r>
                    </a:p>
                  </a:txBody>
                  <a:tcPr>
                    <a:solidFill>
                      <a:srgbClr val="92D050"/>
                    </a:solidFill>
                  </a:tcPr>
                </a:tc>
                <a:tc>
                  <a:txBody>
                    <a:bodyPr/>
                    <a:lstStyle/>
                    <a:p>
                      <a:pPr algn="ctr"/>
                      <a:r>
                        <a:rPr lang="en-GB" sz="1000" dirty="0">
                          <a:latin typeface="+mn-lt"/>
                        </a:rPr>
                        <a:t>Determination</a:t>
                      </a:r>
                    </a:p>
                  </a:txBody>
                  <a:tcPr/>
                </a:tc>
                <a:tc>
                  <a:txBody>
                    <a:bodyPr/>
                    <a:lstStyle/>
                    <a:p>
                      <a:pPr algn="ctr"/>
                      <a:r>
                        <a:rPr lang="en-GB" sz="1000" dirty="0">
                          <a:latin typeface="+mn-lt"/>
                        </a:rPr>
                        <a:t>Love</a:t>
                      </a:r>
                    </a:p>
                  </a:txBody>
                  <a:tcPr>
                    <a:solidFill>
                      <a:srgbClr val="9A003B"/>
                    </a:solidFill>
                  </a:tcPr>
                </a:tc>
                <a:tc>
                  <a:txBody>
                    <a:bodyPr/>
                    <a:lstStyle/>
                    <a:p>
                      <a:pPr algn="ctr"/>
                      <a:r>
                        <a:rPr lang="en-GB" sz="1000" dirty="0">
                          <a:latin typeface="+mn-lt"/>
                        </a:rPr>
                        <a:t>Service</a:t>
                      </a:r>
                    </a:p>
                  </a:txBody>
                  <a:tcPr>
                    <a:solidFill>
                      <a:srgbClr val="92D050"/>
                    </a:solidFill>
                  </a:tcPr>
                </a:tc>
                <a:tc>
                  <a:txBody>
                    <a:bodyPr/>
                    <a:lstStyle/>
                    <a:p>
                      <a:pPr algn="ctr"/>
                      <a:r>
                        <a:rPr lang="en-GB" sz="1000" dirty="0">
                          <a:latin typeface="+mn-lt"/>
                        </a:rPr>
                        <a:t>Thankfulness</a:t>
                      </a:r>
                    </a:p>
                  </a:txBody>
                  <a:tcPr>
                    <a:solidFill>
                      <a:srgbClr val="92D050"/>
                    </a:solidFill>
                  </a:tcPr>
                </a:tc>
                <a:tc>
                  <a:txBody>
                    <a:bodyPr/>
                    <a:lstStyle/>
                    <a:p>
                      <a:pPr algn="ctr"/>
                      <a:r>
                        <a:rPr lang="en-GB" sz="1000" dirty="0">
                          <a:latin typeface="+mn-lt"/>
                        </a:rPr>
                        <a:t>Honesty</a:t>
                      </a:r>
                    </a:p>
                  </a:txBody>
                  <a:tcPr>
                    <a:solidFill>
                      <a:schemeClr val="bg1"/>
                    </a:solidFill>
                  </a:tcPr>
                </a:tc>
                <a:tc>
                  <a:txBody>
                    <a:bodyPr/>
                    <a:lstStyle/>
                    <a:p>
                      <a:pPr algn="ctr"/>
                      <a:r>
                        <a:rPr lang="en-GB" sz="1000" dirty="0">
                          <a:latin typeface="+mn-lt"/>
                        </a:rPr>
                        <a:t>Forgiveness</a:t>
                      </a:r>
                    </a:p>
                  </a:txBody>
                  <a:tcPr>
                    <a:solidFill>
                      <a:srgbClr val="9966FF"/>
                    </a:solidFill>
                  </a:tcPr>
                </a:tc>
                <a:extLst>
                  <a:ext uri="{0D108BD9-81ED-4DB2-BD59-A6C34878D82A}">
                    <a16:rowId xmlns:a16="http://schemas.microsoft.com/office/drawing/2014/main" val="2468951610"/>
                  </a:ext>
                </a:extLst>
              </a:tr>
            </a:tbl>
          </a:graphicData>
        </a:graphic>
      </p:graphicFrame>
    </p:spTree>
    <p:extLst>
      <p:ext uri="{BB962C8B-B14F-4D97-AF65-F5344CB8AC3E}">
        <p14:creationId xmlns:p14="http://schemas.microsoft.com/office/powerpoint/2010/main" val="2715923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ef18aa3-24f8-4d5e-84fb-0ff00f72bf1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24E9CD3A9AD8E4F9B2EEBF8FDE6F44C" ma:contentTypeVersion="11" ma:contentTypeDescription="Create a new document." ma:contentTypeScope="" ma:versionID="cbe2d6f33be4ff8b1df552fc2fc842e0">
  <xsd:schema xmlns:xsd="http://www.w3.org/2001/XMLSchema" xmlns:xs="http://www.w3.org/2001/XMLSchema" xmlns:p="http://schemas.microsoft.com/office/2006/metadata/properties" xmlns:ns3="4ef18aa3-24f8-4d5e-84fb-0ff00f72bf18" targetNamespace="http://schemas.microsoft.com/office/2006/metadata/properties" ma:root="true" ma:fieldsID="fc2d9bc0f0da76425d0aa8774f2ce8c8" ns3:_="">
    <xsd:import namespace="4ef18aa3-24f8-4d5e-84fb-0ff00f72bf1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f18aa3-24f8-4d5e-84fb-0ff00f72bf1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C74E71-8440-44C2-9DBD-D1F4D55C659A}">
  <ds:schemaRefs>
    <ds:schemaRef ds:uri="http://schemas.microsoft.com/sharepoint/v3/contenttype/forms"/>
  </ds:schemaRefs>
</ds:datastoreItem>
</file>

<file path=customXml/itemProps2.xml><?xml version="1.0" encoding="utf-8"?>
<ds:datastoreItem xmlns:ds="http://schemas.openxmlformats.org/officeDocument/2006/customXml" ds:itemID="{7A37C98A-48F2-4F0D-97DC-9C0F49DA8BBF}">
  <ds:schemaRefs>
    <ds:schemaRef ds:uri="http://purl.org/dc/elements/1.1/"/>
    <ds:schemaRef ds:uri="http://schemas.microsoft.com/office/2006/metadata/properties"/>
    <ds:schemaRef ds:uri="4ef18aa3-24f8-4d5e-84fb-0ff00f72bf18"/>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04752BC-D8EB-41C4-B87B-F5FFE68E2C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f18aa3-24f8-4d5e-84fb-0ff00f72bf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4675</TotalTime>
  <Words>733</Words>
  <Application>Microsoft Office PowerPoint</Application>
  <PresentationFormat>Widescreen</PresentationFormat>
  <Paragraphs>75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Gray</dc:creator>
  <cp:lastModifiedBy>Barras, Penny</cp:lastModifiedBy>
  <cp:revision>31</cp:revision>
  <cp:lastPrinted>2023-12-05T14:46:37Z</cp:lastPrinted>
  <dcterms:created xsi:type="dcterms:W3CDTF">2023-11-30T21:20:23Z</dcterms:created>
  <dcterms:modified xsi:type="dcterms:W3CDTF">2026-02-22T12:47:06Z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0x010100124E9CD3A9AD8E4F9B2EEBF8FDE6F44C</vt:lpwstr>
  </property>
</Properties>
</file>