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66FF"/>
    <a:srgbClr val="9A003B"/>
    <a:srgbClr val="FFFFFF"/>
    <a:srgbClr val="D1A33B"/>
    <a:srgbClr val="06411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4779" autoAdjust="0"/>
    <p:restoredTop sz="94660"/>
  </p:normalViewPr>
  <p:slideViewPr>
    <p:cSldViewPr snapToGrid="0" showGuides="1">
      <p:cViewPr varScale="1">
        <p:scale>
          <a:sx n="82" d="100"/>
          <a:sy n="82" d="100"/>
        </p:scale>
        <p:origin x="119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440C237-D18E-4E5D-919F-27EA61B4644C}" type="datetimeFigureOut">
              <a:rPr lang="en-GB" smtClean="0"/>
              <a:t>08/01/2026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3071371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40C237-D18E-4E5D-919F-27EA61B4644C}" type="datetimeFigureOut">
              <a:rPr lang="en-GB" smtClean="0"/>
              <a:t>08/01/2026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2201247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440C237-D18E-4E5D-919F-27EA61B4644C}" type="datetimeFigureOut">
              <a:rPr lang="en-GB" smtClean="0"/>
              <a:t>08/01/2026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2551901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440C237-D18E-4E5D-919F-27EA61B4644C}" type="datetimeFigureOut">
              <a:rPr lang="en-GB" smtClean="0"/>
              <a:t>08/01/2026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3583960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440C237-D18E-4E5D-919F-27EA61B4644C}" type="datetimeFigureOut">
              <a:rPr lang="en-GB" smtClean="0"/>
              <a:t>08/01/2026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2260668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440C237-D18E-4E5D-919F-27EA61B4644C}" type="datetimeFigureOut">
              <a:rPr lang="en-GB" smtClean="0"/>
              <a:t>08/01/2026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18910132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40C237-D18E-4E5D-919F-27EA61B4644C}" type="datetimeFigureOut">
              <a:rPr lang="en-GB" smtClean="0"/>
              <a:t>08/01/2026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4657741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440C237-D18E-4E5D-919F-27EA61B4644C}" type="datetimeFigureOut">
              <a:rPr lang="en-GB" smtClean="0"/>
              <a:t>08/01/2026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37950712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440C237-D18E-4E5D-919F-27EA61B4644C}" type="datetimeFigureOut">
              <a:rPr lang="en-GB" smtClean="0"/>
              <a:t>08/01/2026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3797185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40C237-D18E-4E5D-919F-27EA61B4644C}" type="datetimeFigureOut">
              <a:rPr lang="en-GB" smtClean="0"/>
              <a:t>08/01/2026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7829373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40C237-D18E-4E5D-919F-27EA61B4644C}" type="datetimeFigureOut">
              <a:rPr lang="en-GB" smtClean="0"/>
              <a:t>08/01/2026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4124286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40C237-D18E-4E5D-919F-27EA61B4644C}" type="datetimeFigureOut">
              <a:rPr lang="en-GB" smtClean="0"/>
              <a:t>08/01/2026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ACA10D-9CDF-4C88-AE88-6429179D4A10}" type="slidenum">
              <a:rPr lang="en-GB" smtClean="0"/>
              <a:t>‹#›</a:t>
            </a:fld>
            <a:endParaRPr lang="en-GB"/>
          </a:p>
        </p:txBody>
      </p:sp>
    </p:spTree>
    <p:extLst>
      <p:ext uri="{BB962C8B-B14F-4D97-AF65-F5344CB8AC3E}">
        <p14:creationId xmlns:p14="http://schemas.microsoft.com/office/powerpoint/2010/main" val="9231709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ytham-cofe-web-logo(1)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50827" y="110722"/>
            <a:ext cx="1490345" cy="430072"/>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4619896" y="1582599"/>
            <a:ext cx="2952206" cy="609782"/>
          </a:xfrm>
          <a:prstGeom prst="rect">
            <a:avLst/>
          </a:prstGeom>
          <a:solidFill>
            <a:srgbClr val="D1A33B"/>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Christian Value – Determination</a:t>
            </a:r>
          </a:p>
        </p:txBody>
      </p:sp>
      <p:sp>
        <p:nvSpPr>
          <p:cNvPr id="13" name="Rectangle 12"/>
          <p:cNvSpPr/>
          <p:nvPr/>
        </p:nvSpPr>
        <p:spPr>
          <a:xfrm>
            <a:off x="4619897" y="42009"/>
            <a:ext cx="2952206" cy="1399257"/>
          </a:xfrm>
          <a:prstGeom prst="rect">
            <a:avLst/>
          </a:prstGeom>
          <a:noFill/>
          <a:ln w="3810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a:p>
            <a:pPr algn="ctr"/>
            <a:endParaRPr lang="en-GB" sz="1200" dirty="0">
              <a:solidFill>
                <a:schemeClr val="tx1"/>
              </a:solidFill>
            </a:endParaRPr>
          </a:p>
          <a:p>
            <a:pPr algn="ctr"/>
            <a:r>
              <a:rPr lang="en-GB" sz="1200" b="1">
                <a:solidFill>
                  <a:schemeClr val="tx1"/>
                </a:solidFill>
              </a:rPr>
              <a:t>Year 1</a:t>
            </a:r>
            <a:r>
              <a:rPr lang="en-GB" sz="1200">
                <a:solidFill>
                  <a:schemeClr val="tx1"/>
                </a:solidFill>
              </a:rPr>
              <a:t>Spring </a:t>
            </a:r>
            <a:r>
              <a:rPr lang="en-GB" sz="1200" dirty="0">
                <a:solidFill>
                  <a:schemeClr val="tx1"/>
                </a:solidFill>
              </a:rPr>
              <a:t>1</a:t>
            </a:r>
          </a:p>
          <a:p>
            <a:pPr algn="ctr"/>
            <a:endParaRPr lang="en-GB" sz="1200" dirty="0">
              <a:solidFill>
                <a:schemeClr val="tx1"/>
              </a:solidFill>
            </a:endParaRPr>
          </a:p>
          <a:p>
            <a:pPr algn="ctr"/>
            <a:r>
              <a:rPr lang="en-GB" sz="1200" dirty="0">
                <a:solidFill>
                  <a:schemeClr val="tx1"/>
                </a:solidFill>
              </a:rPr>
              <a:t>Charity – Brian House </a:t>
            </a:r>
          </a:p>
        </p:txBody>
      </p:sp>
      <p:sp>
        <p:nvSpPr>
          <p:cNvPr id="15" name="Rectangle 14"/>
          <p:cNvSpPr/>
          <p:nvPr/>
        </p:nvSpPr>
        <p:spPr>
          <a:xfrm>
            <a:off x="182880" y="90352"/>
            <a:ext cx="4180114" cy="6433456"/>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200" b="1" u="sng" dirty="0">
              <a:solidFill>
                <a:schemeClr val="tx1"/>
              </a:solidFill>
              <a:latin typeface="Sassoon Primary" pitchFamily="50" charset="0"/>
            </a:endParaRPr>
          </a:p>
          <a:p>
            <a:endParaRPr lang="en-GB" sz="1200" b="1" u="sng" dirty="0">
              <a:solidFill>
                <a:schemeClr val="tx1"/>
              </a:solidFill>
              <a:latin typeface="Sassoon Primary" pitchFamily="50" charset="0"/>
            </a:endParaRPr>
          </a:p>
          <a:p>
            <a:endParaRPr lang="en-GB" sz="1200" b="1" u="sng" dirty="0">
              <a:solidFill>
                <a:schemeClr val="tx1"/>
              </a:solidFill>
              <a:latin typeface="Sassoon Primary" pitchFamily="50" charset="0"/>
            </a:endParaRPr>
          </a:p>
          <a:p>
            <a:endParaRPr lang="en-GB" sz="1200" b="1" u="sng" dirty="0">
              <a:solidFill>
                <a:schemeClr val="tx1"/>
              </a:solidFill>
              <a:latin typeface="Sassoon Primary" pitchFamily="50" charset="0"/>
            </a:endParaRPr>
          </a:p>
          <a:p>
            <a:endParaRPr lang="en-GB" sz="1200" b="1" u="sng" dirty="0">
              <a:solidFill>
                <a:schemeClr val="tx1"/>
              </a:solidFill>
              <a:latin typeface="Sassoon Primary" pitchFamily="50" charset="0"/>
            </a:endParaRPr>
          </a:p>
          <a:p>
            <a:endParaRPr lang="en-GB" sz="1200" b="1" u="sng" dirty="0">
              <a:solidFill>
                <a:schemeClr val="tx1"/>
              </a:solidFill>
              <a:latin typeface="Sassoon Primary" pitchFamily="50" charset="0"/>
            </a:endParaRPr>
          </a:p>
          <a:p>
            <a:endParaRPr lang="en-GB" sz="1200" b="1" u="sng" dirty="0">
              <a:solidFill>
                <a:schemeClr val="tx1"/>
              </a:solidFill>
              <a:latin typeface="Sassoon Primary" pitchFamily="50" charset="0"/>
            </a:endParaRPr>
          </a:p>
          <a:p>
            <a:endParaRPr lang="en-GB" sz="1200" b="1" u="sng" dirty="0">
              <a:solidFill>
                <a:schemeClr val="tx1"/>
              </a:solidFill>
              <a:latin typeface="Sassoon Primary" pitchFamily="50" charset="0"/>
            </a:endParaRPr>
          </a:p>
          <a:p>
            <a:endParaRPr lang="en-GB" sz="1200" b="1" u="sng" dirty="0">
              <a:solidFill>
                <a:schemeClr val="tx1"/>
              </a:solidFill>
              <a:latin typeface="Sassoon Primary" pitchFamily="50" charset="0"/>
            </a:endParaRPr>
          </a:p>
          <a:p>
            <a:endParaRPr lang="en-GB" sz="1200" b="1" u="sng" dirty="0">
              <a:solidFill>
                <a:schemeClr val="tx1"/>
              </a:solidFill>
              <a:latin typeface="Sassoon Primary" pitchFamily="50" charset="0"/>
            </a:endParaRPr>
          </a:p>
          <a:p>
            <a:endParaRPr lang="en-GB" sz="1200" b="1" u="sng" dirty="0">
              <a:solidFill>
                <a:schemeClr val="tx1"/>
              </a:solidFill>
              <a:latin typeface="Sassoon Primary" pitchFamily="50" charset="0"/>
            </a:endParaRPr>
          </a:p>
          <a:p>
            <a:endParaRPr lang="en-GB" sz="1200" b="1" u="sng" dirty="0">
              <a:solidFill>
                <a:schemeClr val="tx1"/>
              </a:solidFill>
              <a:latin typeface="Sassoon Primary" pitchFamily="50" charset="0"/>
            </a:endParaRPr>
          </a:p>
          <a:p>
            <a:endParaRPr lang="en-GB" sz="1050" b="1" u="sng" dirty="0">
              <a:solidFill>
                <a:schemeClr val="tx1"/>
              </a:solidFill>
              <a:latin typeface="Sassoon Primary" pitchFamily="50" charset="0"/>
            </a:endParaRPr>
          </a:p>
          <a:p>
            <a:endParaRPr lang="en-GB" sz="1050" b="1" u="sng" dirty="0">
              <a:solidFill>
                <a:schemeClr val="tx1"/>
              </a:solidFill>
              <a:latin typeface="Sassoon Primary" pitchFamily="50" charset="0"/>
            </a:endParaRPr>
          </a:p>
          <a:p>
            <a:endParaRPr lang="en-GB" sz="1050" b="1" u="sng" dirty="0">
              <a:solidFill>
                <a:schemeClr val="tx1"/>
              </a:solidFill>
              <a:latin typeface="Sassoon Primary" pitchFamily="50" charset="0"/>
            </a:endParaRPr>
          </a:p>
          <a:p>
            <a:endParaRPr lang="en-GB" sz="1050" b="1" u="sng" dirty="0">
              <a:solidFill>
                <a:schemeClr val="tx1"/>
              </a:solidFill>
              <a:latin typeface="Sassoon Primary" pitchFamily="50" charset="0"/>
            </a:endParaRPr>
          </a:p>
          <a:p>
            <a:endParaRPr lang="en-GB" sz="1050" b="1" u="sng" dirty="0">
              <a:solidFill>
                <a:schemeClr val="tx1"/>
              </a:solidFill>
              <a:latin typeface="Sassoon Primary" pitchFamily="50" charset="0"/>
            </a:endParaRPr>
          </a:p>
          <a:p>
            <a:r>
              <a:rPr lang="en-GB" sz="1050" b="1" u="sng" dirty="0">
                <a:solidFill>
                  <a:schemeClr val="tx1"/>
                </a:solidFill>
                <a:latin typeface="Sassoon Primary" pitchFamily="50" charset="0"/>
              </a:rPr>
              <a:t>English-The Highway Rat by Julia Donaldson</a:t>
            </a:r>
          </a:p>
          <a:p>
            <a:r>
              <a:rPr lang="en-GB" sz="1050" dirty="0">
                <a:solidFill>
                  <a:schemeClr val="tx1"/>
                </a:solidFill>
                <a:latin typeface="Sassoon Primary" pitchFamily="50" charset="0"/>
              </a:rPr>
              <a:t>This half term we will be using this book as a basis for story writing, poetry and non-fiction writing.</a:t>
            </a:r>
          </a:p>
          <a:p>
            <a:r>
              <a:rPr lang="en-GB" sz="1050" dirty="0">
                <a:solidFill>
                  <a:schemeClr val="tx1"/>
                </a:solidFill>
                <a:latin typeface="Sassoon Primary" pitchFamily="50" charset="0"/>
              </a:rPr>
              <a:t>Narrative-writing a new version of the story</a:t>
            </a:r>
          </a:p>
          <a:p>
            <a:r>
              <a:rPr lang="en-GB" sz="1050" dirty="0">
                <a:solidFill>
                  <a:schemeClr val="tx1"/>
                </a:solidFill>
                <a:latin typeface="Sassoon Primary" pitchFamily="50" charset="0"/>
              </a:rPr>
              <a:t>Poetry-using adjectives in a food poem</a:t>
            </a:r>
          </a:p>
          <a:p>
            <a:r>
              <a:rPr lang="en-GB" sz="1050" dirty="0">
                <a:solidFill>
                  <a:schemeClr val="tx1"/>
                </a:solidFill>
                <a:latin typeface="Sassoon Primary" pitchFamily="50" charset="0"/>
              </a:rPr>
              <a:t>Non-fiction-writing an information text about an animal.</a:t>
            </a:r>
          </a:p>
          <a:p>
            <a:r>
              <a:rPr lang="en-GB" sz="1050" dirty="0">
                <a:solidFill>
                  <a:schemeClr val="tx1"/>
                </a:solidFill>
                <a:latin typeface="Sassoon Primary" pitchFamily="50" charset="0"/>
              </a:rPr>
              <a:t>We will continue to focus on using capital letters and full stops appropriately and improving our writing by using adjectives, and conjunctions such as ‘and’ ‘but’ ‘so’. </a:t>
            </a:r>
          </a:p>
          <a:p>
            <a:r>
              <a:rPr lang="en-GB" sz="1050" b="1" dirty="0">
                <a:solidFill>
                  <a:schemeClr val="tx1"/>
                </a:solidFill>
                <a:latin typeface="Sassoon Primary" pitchFamily="50" charset="0"/>
              </a:rPr>
              <a:t>Phonics and reading</a:t>
            </a:r>
          </a:p>
          <a:p>
            <a:pPr marL="171450" indent="-171450">
              <a:buFontTx/>
              <a:buChar char="-"/>
            </a:pPr>
            <a:r>
              <a:rPr lang="en-GB" sz="1050" dirty="0">
                <a:solidFill>
                  <a:schemeClr val="tx1"/>
                </a:solidFill>
                <a:latin typeface="Sassoon Primary" pitchFamily="50" charset="0"/>
              </a:rPr>
              <a:t>Daily phonics lesson</a:t>
            </a:r>
          </a:p>
          <a:p>
            <a:pPr marL="171450" indent="-171450">
              <a:buFontTx/>
              <a:buChar char="-"/>
            </a:pPr>
            <a:r>
              <a:rPr lang="en-GB" sz="1050" dirty="0">
                <a:solidFill>
                  <a:schemeClr val="tx1"/>
                </a:solidFill>
                <a:latin typeface="Sassoon Primary" pitchFamily="50" charset="0"/>
              </a:rPr>
              <a:t>X3 reading practise sessions per week</a:t>
            </a:r>
          </a:p>
          <a:p>
            <a:pPr marL="171450" indent="-171450">
              <a:buFontTx/>
              <a:buChar char="-"/>
            </a:pPr>
            <a:r>
              <a:rPr lang="en-GB" sz="1050" dirty="0">
                <a:solidFill>
                  <a:schemeClr val="tx1"/>
                </a:solidFill>
                <a:latin typeface="Sassoon Primary" pitchFamily="50" charset="0"/>
              </a:rPr>
              <a:t>X1 opportunity to select a Reading for Pleasure book  and library book per week</a:t>
            </a:r>
          </a:p>
          <a:p>
            <a:r>
              <a:rPr lang="en-GB" sz="1050" b="1" u="sng" dirty="0">
                <a:solidFill>
                  <a:schemeClr val="tx1"/>
                </a:solidFill>
                <a:latin typeface="Sassoon Primary" pitchFamily="50" charset="0"/>
              </a:rPr>
              <a:t>Maths-</a:t>
            </a:r>
            <a:r>
              <a:rPr lang="en-GB" sz="1050" b="1" dirty="0">
                <a:solidFill>
                  <a:schemeClr val="tx1"/>
                </a:solidFill>
                <a:latin typeface="Sassoon Primary" pitchFamily="50" charset="0"/>
              </a:rPr>
              <a:t>Place value of numbers to 20</a:t>
            </a:r>
            <a:endParaRPr lang="en-GB" sz="1050" dirty="0">
              <a:solidFill>
                <a:schemeClr val="tx1"/>
              </a:solidFill>
              <a:latin typeface="Sassoon Primary" pitchFamily="50" charset="0"/>
            </a:endParaRPr>
          </a:p>
          <a:p>
            <a:pPr marL="171450" indent="-171450">
              <a:buFont typeface="Arial" panose="020B0604020202020204" pitchFamily="34" charset="0"/>
              <a:buChar char="•"/>
            </a:pPr>
            <a:r>
              <a:rPr lang="en-GB" sz="1050" dirty="0">
                <a:solidFill>
                  <a:schemeClr val="tx1"/>
                </a:solidFill>
                <a:latin typeface="Sassoon Primary" pitchFamily="50" charset="0"/>
              </a:rPr>
              <a:t> finding one more and one less, estimating on a number line, comparing and ordering numbers to 20. </a:t>
            </a:r>
          </a:p>
          <a:p>
            <a:r>
              <a:rPr lang="en-GB" sz="1050" b="1" dirty="0">
                <a:solidFill>
                  <a:schemeClr val="tx1"/>
                </a:solidFill>
                <a:latin typeface="Sassoon Primary" pitchFamily="50" charset="0"/>
              </a:rPr>
              <a:t>Addition and subtraction within 20</a:t>
            </a:r>
          </a:p>
          <a:p>
            <a:pPr marL="171450" indent="-171450">
              <a:buFont typeface="Arial" panose="020B0604020202020204" pitchFamily="34" charset="0"/>
              <a:buChar char="•"/>
            </a:pPr>
            <a:r>
              <a:rPr lang="en-GB" sz="1050" dirty="0">
                <a:solidFill>
                  <a:schemeClr val="tx1"/>
                </a:solidFill>
                <a:latin typeface="Sassoon Primary" pitchFamily="50" charset="0"/>
              </a:rPr>
              <a:t>adding</a:t>
            </a:r>
            <a:r>
              <a:rPr lang="en-GB" sz="1050" b="1" dirty="0">
                <a:solidFill>
                  <a:schemeClr val="tx1"/>
                </a:solidFill>
                <a:latin typeface="Sassoon Primary" pitchFamily="50" charset="0"/>
              </a:rPr>
              <a:t> </a:t>
            </a:r>
            <a:r>
              <a:rPr lang="en-GB" sz="1050" dirty="0">
                <a:solidFill>
                  <a:schemeClr val="tx1"/>
                </a:solidFill>
                <a:latin typeface="Sassoon Primary" pitchFamily="50" charset="0"/>
              </a:rPr>
              <a:t>by counting on, using number bonds to 20, using doubles and near doubles </a:t>
            </a:r>
          </a:p>
          <a:p>
            <a:pPr marL="171450" indent="-171450">
              <a:buFont typeface="Arial" panose="020B0604020202020204" pitchFamily="34" charset="0"/>
              <a:buChar char="•"/>
            </a:pPr>
            <a:r>
              <a:rPr lang="en-GB" sz="1050" dirty="0">
                <a:solidFill>
                  <a:schemeClr val="tx1"/>
                </a:solidFill>
                <a:latin typeface="Sassoon Primary" pitchFamily="50" charset="0"/>
              </a:rPr>
              <a:t>subtracting using counting back, number bonds and finding the difference. </a:t>
            </a:r>
          </a:p>
          <a:p>
            <a:pPr marL="171450" indent="-171450">
              <a:buFont typeface="Arial" panose="020B0604020202020204" pitchFamily="34" charset="0"/>
              <a:buChar char="•"/>
            </a:pPr>
            <a:r>
              <a:rPr lang="en-GB" sz="1050" dirty="0">
                <a:solidFill>
                  <a:schemeClr val="tx1"/>
                </a:solidFill>
                <a:latin typeface="Sassoon Primary" pitchFamily="50" charset="0"/>
              </a:rPr>
              <a:t>Using related addition and subtraction facts, missing number problems. </a:t>
            </a:r>
          </a:p>
          <a:p>
            <a:r>
              <a:rPr lang="en-GB" sz="1050" b="1" u="sng" dirty="0">
                <a:solidFill>
                  <a:schemeClr val="tx1"/>
                </a:solidFill>
                <a:latin typeface="Sassoon Primary" pitchFamily="50" charset="0"/>
              </a:rPr>
              <a:t>Science</a:t>
            </a:r>
          </a:p>
          <a:p>
            <a:r>
              <a:rPr lang="en-GB" sz="1050" b="1" dirty="0">
                <a:solidFill>
                  <a:schemeClr val="tx1"/>
                </a:solidFill>
                <a:latin typeface="Sassoon Primary" pitchFamily="50" charset="0"/>
              </a:rPr>
              <a:t>Seasonal change-</a:t>
            </a:r>
            <a:r>
              <a:rPr lang="en-GB" sz="1050" dirty="0">
                <a:solidFill>
                  <a:schemeClr val="tx1"/>
                </a:solidFill>
                <a:latin typeface="Sassoon Primary" pitchFamily="50" charset="0"/>
              </a:rPr>
              <a:t>tree observation</a:t>
            </a:r>
          </a:p>
          <a:p>
            <a:r>
              <a:rPr lang="en-GB" sz="1050" b="1" dirty="0">
                <a:solidFill>
                  <a:schemeClr val="tx1"/>
                </a:solidFill>
                <a:latin typeface="Sassoon Primary" pitchFamily="50" charset="0"/>
              </a:rPr>
              <a:t>Materials</a:t>
            </a:r>
            <a:r>
              <a:rPr lang="en-GB" sz="1050" dirty="0">
                <a:solidFill>
                  <a:schemeClr val="tx1"/>
                </a:solidFill>
                <a:latin typeface="Sassoon Primary" pitchFamily="50" charset="0"/>
              </a:rPr>
              <a:t> – identifying and naming materials,  distinguishing between an object and its material,  identifying properties,  identifying physical properties.</a:t>
            </a:r>
          </a:p>
          <a:p>
            <a:pPr algn="l" fontAlgn="base"/>
            <a:r>
              <a:rPr lang="en-GB" sz="1050" b="1" i="0" u="sng" dirty="0">
                <a:solidFill>
                  <a:srgbClr val="000000"/>
                </a:solidFill>
                <a:effectLst/>
                <a:latin typeface="Sassoon Primary" pitchFamily="50" charset="0"/>
              </a:rPr>
              <a:t>RE-</a:t>
            </a:r>
            <a:r>
              <a:rPr lang="en-GB" sz="1050" b="0" i="0" dirty="0">
                <a:solidFill>
                  <a:srgbClr val="000000"/>
                </a:solidFill>
                <a:effectLst/>
                <a:latin typeface="Sassoon Primary" pitchFamily="50" charset="0"/>
              </a:rPr>
              <a:t> </a:t>
            </a:r>
            <a:r>
              <a:rPr lang="en-GB" sz="1050" b="1" i="0" dirty="0">
                <a:solidFill>
                  <a:srgbClr val="000000"/>
                </a:solidFill>
                <a:effectLst/>
                <a:latin typeface="Sassoon Primary" pitchFamily="50" charset="0"/>
              </a:rPr>
              <a:t>Creation</a:t>
            </a:r>
            <a:r>
              <a:rPr lang="en-GB" sz="1050" b="0" i="0" dirty="0">
                <a:solidFill>
                  <a:srgbClr val="000000"/>
                </a:solidFill>
                <a:effectLst/>
                <a:latin typeface="Sassoon Primary" pitchFamily="50" charset="0"/>
              </a:rPr>
              <a:t>- What do people of faith believe about God as creator?</a:t>
            </a:r>
          </a:p>
          <a:p>
            <a:pPr algn="l" fontAlgn="base"/>
            <a:r>
              <a:rPr lang="en-GB" sz="1050" b="0" i="0" dirty="0">
                <a:solidFill>
                  <a:srgbClr val="000000"/>
                </a:solidFill>
                <a:effectLst/>
                <a:latin typeface="Sassoon Primary" pitchFamily="50" charset="0"/>
              </a:rPr>
              <a:t>Christians, Muslims, and Hindus believe that God created the world. Christians, Muslims, and Hindus believe that people should be taking care of our world. Christians, Muslims, and Hindus believe that in creation we can see the power and wonder of God. Talk about what they find amazing, interesting or puzzling in creation. Understand that they are creative beings and enjoy their own creative skills. Notice similarities and differences between the World Faiths studied.</a:t>
            </a:r>
          </a:p>
          <a:p>
            <a:endParaRPr lang="en-GB" sz="1200" dirty="0">
              <a:solidFill>
                <a:schemeClr val="tx1"/>
              </a:solidFill>
              <a:latin typeface="Sassoon Primary" pitchFamily="50" charset="0"/>
            </a:endParaRPr>
          </a:p>
          <a:p>
            <a:pPr marL="171450" indent="-171450">
              <a:buFontTx/>
              <a:buChar char="-"/>
            </a:pPr>
            <a:endParaRPr lang="en-GB" sz="1200" dirty="0">
              <a:solidFill>
                <a:schemeClr val="tx1"/>
              </a:solidFill>
              <a:latin typeface="Sassoon Primary" pitchFamily="50" charset="0"/>
            </a:endParaRPr>
          </a:p>
          <a:p>
            <a:pPr marL="171450" indent="-171450">
              <a:buFontTx/>
              <a:buChar char="-"/>
            </a:pPr>
            <a:endParaRPr lang="en-GB" sz="1200" dirty="0">
              <a:solidFill>
                <a:schemeClr val="tx1"/>
              </a:solidFill>
              <a:latin typeface="Sassoon Primary" pitchFamily="50" charset="0"/>
            </a:endParaRPr>
          </a:p>
          <a:p>
            <a:pPr marL="171450" indent="-171450">
              <a:buFontTx/>
              <a:buChar char="-"/>
            </a:pPr>
            <a:endParaRPr lang="en-GB" sz="1200" dirty="0">
              <a:solidFill>
                <a:schemeClr val="tx1"/>
              </a:solidFill>
              <a:latin typeface="Sassoon Primary" pitchFamily="50" charset="0"/>
            </a:endParaRPr>
          </a:p>
          <a:p>
            <a:pPr marL="171450" indent="-171450">
              <a:buFontTx/>
              <a:buChar char="-"/>
            </a:pPr>
            <a:endParaRPr lang="en-GB" sz="1200" dirty="0">
              <a:solidFill>
                <a:schemeClr val="tx1"/>
              </a:solidFill>
              <a:latin typeface="Sassoon Primary" pitchFamily="50" charset="0"/>
            </a:endParaRPr>
          </a:p>
          <a:p>
            <a:pPr marL="171450" indent="-171450">
              <a:buFontTx/>
              <a:buChar char="-"/>
            </a:pPr>
            <a:endParaRPr lang="en-GB" sz="1200" dirty="0">
              <a:solidFill>
                <a:schemeClr val="tx1"/>
              </a:solidFill>
              <a:latin typeface="Sassoon Primary" pitchFamily="50" charset="0"/>
            </a:endParaRPr>
          </a:p>
          <a:p>
            <a:pPr marL="171450" indent="-171450">
              <a:buFontTx/>
              <a:buChar char="-"/>
            </a:pPr>
            <a:endParaRPr lang="en-GB" sz="1200" dirty="0">
              <a:solidFill>
                <a:schemeClr val="tx1"/>
              </a:solidFill>
              <a:latin typeface="Sassoon Primary" pitchFamily="50" charset="0"/>
            </a:endParaRPr>
          </a:p>
          <a:p>
            <a:pPr marL="171450" indent="-171450">
              <a:buFontTx/>
              <a:buChar char="-"/>
            </a:pPr>
            <a:endParaRPr lang="en-GB" sz="1200" dirty="0">
              <a:solidFill>
                <a:schemeClr val="tx1"/>
              </a:solidFill>
              <a:latin typeface="Sassoon Primary" pitchFamily="50" charset="0"/>
            </a:endParaRPr>
          </a:p>
          <a:p>
            <a:pPr marL="171450" indent="-171450">
              <a:buFontTx/>
              <a:buChar char="-"/>
            </a:pPr>
            <a:endParaRPr lang="en-GB" sz="1200" dirty="0">
              <a:solidFill>
                <a:schemeClr val="tx1"/>
              </a:solidFill>
              <a:latin typeface="Sassoon Primary" pitchFamily="50" charset="0"/>
            </a:endParaRPr>
          </a:p>
          <a:p>
            <a:pPr marL="171450" indent="-171450">
              <a:buFontTx/>
              <a:buChar char="-"/>
            </a:pPr>
            <a:endParaRPr lang="en-GB" sz="1200" dirty="0">
              <a:solidFill>
                <a:schemeClr val="tx1"/>
              </a:solidFill>
              <a:latin typeface="Sassoon Primary" pitchFamily="50" charset="0"/>
            </a:endParaRPr>
          </a:p>
          <a:p>
            <a:pPr marL="171450" indent="-171450">
              <a:buFontTx/>
              <a:buChar char="-"/>
            </a:pPr>
            <a:endParaRPr lang="en-GB" sz="1200" dirty="0">
              <a:solidFill>
                <a:schemeClr val="tx1"/>
              </a:solidFill>
              <a:latin typeface="Sassoon Primary" pitchFamily="50" charset="0"/>
            </a:endParaRPr>
          </a:p>
          <a:p>
            <a:pPr marL="171450" indent="-171450">
              <a:buFontTx/>
              <a:buChar char="-"/>
            </a:pPr>
            <a:endParaRPr lang="en-GB" sz="1200" dirty="0">
              <a:solidFill>
                <a:schemeClr val="tx1"/>
              </a:solidFill>
              <a:latin typeface="Sassoon Primary" pitchFamily="50" charset="0"/>
            </a:endParaRPr>
          </a:p>
          <a:p>
            <a:pPr marL="171450" indent="-171450">
              <a:buFontTx/>
              <a:buChar char="-"/>
            </a:pPr>
            <a:endParaRPr lang="en-GB" sz="1200" dirty="0">
              <a:solidFill>
                <a:schemeClr val="tx1"/>
              </a:solidFill>
              <a:latin typeface="Sassoon Primary" pitchFamily="50" charset="0"/>
            </a:endParaRPr>
          </a:p>
          <a:p>
            <a:pPr marL="171450" indent="-171450">
              <a:buFontTx/>
              <a:buChar char="-"/>
            </a:pPr>
            <a:endParaRPr lang="en-GB" sz="1200" dirty="0">
              <a:solidFill>
                <a:schemeClr val="tx1"/>
              </a:solidFill>
              <a:latin typeface="Sassoon Primary" pitchFamily="50" charset="0"/>
            </a:endParaRPr>
          </a:p>
          <a:p>
            <a:pPr marL="171450" indent="-171450">
              <a:buFontTx/>
              <a:buChar char="-"/>
            </a:pPr>
            <a:endParaRPr lang="en-GB" sz="1200" dirty="0">
              <a:solidFill>
                <a:schemeClr val="tx1"/>
              </a:solidFill>
              <a:latin typeface="Sassoon Primary" pitchFamily="50" charset="0"/>
            </a:endParaRPr>
          </a:p>
          <a:p>
            <a:pPr marL="171450" indent="-171450">
              <a:buFontTx/>
              <a:buChar char="-"/>
            </a:pPr>
            <a:endParaRPr lang="en-GB" sz="1200" dirty="0">
              <a:solidFill>
                <a:schemeClr val="tx1"/>
              </a:solidFill>
              <a:latin typeface="Sassoon Primary" pitchFamily="50" charset="0"/>
            </a:endParaRPr>
          </a:p>
        </p:txBody>
      </p:sp>
      <p:sp>
        <p:nvSpPr>
          <p:cNvPr id="20" name="Rectangle 19"/>
          <p:cNvSpPr/>
          <p:nvPr/>
        </p:nvSpPr>
        <p:spPr>
          <a:xfrm>
            <a:off x="7829004" y="93305"/>
            <a:ext cx="4172496" cy="6354148"/>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950" b="1" dirty="0">
              <a:solidFill>
                <a:schemeClr val="tx1"/>
              </a:solidFill>
              <a:latin typeface="Sassoon Primary" pitchFamily="50" charset="0"/>
            </a:endParaRPr>
          </a:p>
          <a:p>
            <a:endParaRPr lang="en-GB" sz="950" b="1" dirty="0">
              <a:solidFill>
                <a:schemeClr val="tx1"/>
              </a:solidFill>
              <a:latin typeface="Sassoon Primary" pitchFamily="50" charset="0"/>
            </a:endParaRPr>
          </a:p>
          <a:p>
            <a:endParaRPr lang="en-GB" sz="950" b="1" dirty="0">
              <a:solidFill>
                <a:schemeClr val="tx1"/>
              </a:solidFill>
              <a:latin typeface="Sassoon Primary" pitchFamily="50" charset="0"/>
            </a:endParaRPr>
          </a:p>
          <a:p>
            <a:r>
              <a:rPr lang="en-GB" sz="950" b="1" dirty="0">
                <a:solidFill>
                  <a:schemeClr val="tx1"/>
                </a:solidFill>
                <a:latin typeface="Sassoon Primary" pitchFamily="50" charset="0"/>
              </a:rPr>
              <a:t>Geography – My Place in the UK</a:t>
            </a:r>
          </a:p>
          <a:p>
            <a:pPr marL="171450" indent="-171450">
              <a:buFont typeface="Arial" panose="020B0604020202020204" pitchFamily="34" charset="0"/>
              <a:buChar char="•"/>
            </a:pPr>
            <a:r>
              <a:rPr lang="en-GB" sz="950" dirty="0">
                <a:solidFill>
                  <a:schemeClr val="tx1"/>
                </a:solidFill>
                <a:latin typeface="Sassoon Primary" pitchFamily="50" charset="0"/>
              </a:rPr>
              <a:t>Locating and naming the countries and seas of the United Kingdom</a:t>
            </a:r>
          </a:p>
          <a:p>
            <a:pPr marL="171450" indent="-171450">
              <a:buFont typeface="Arial" panose="020B0604020202020204" pitchFamily="34" charset="0"/>
              <a:buChar char="•"/>
            </a:pPr>
            <a:r>
              <a:rPr lang="en-GB" sz="950" dirty="0">
                <a:solidFill>
                  <a:schemeClr val="tx1"/>
                </a:solidFill>
                <a:latin typeface="Sassoon Primary" pitchFamily="50" charset="0"/>
              </a:rPr>
              <a:t>Naming and locating the capital cities of the UK</a:t>
            </a:r>
          </a:p>
          <a:p>
            <a:pPr marL="171450" indent="-171450">
              <a:buFont typeface="Arial" panose="020B0604020202020204" pitchFamily="34" charset="0"/>
              <a:buChar char="•"/>
            </a:pPr>
            <a:r>
              <a:rPr lang="en-GB" sz="950" dirty="0">
                <a:solidFill>
                  <a:schemeClr val="tx1"/>
                </a:solidFill>
                <a:latin typeface="Sassoon Primary" pitchFamily="50" charset="0"/>
              </a:rPr>
              <a:t>Understanding the physical geography of the UK</a:t>
            </a:r>
          </a:p>
          <a:p>
            <a:pPr marL="171450" indent="-171450">
              <a:buFont typeface="Arial" panose="020B0604020202020204" pitchFamily="34" charset="0"/>
              <a:buChar char="•"/>
            </a:pPr>
            <a:r>
              <a:rPr lang="en-GB" sz="950" dirty="0">
                <a:solidFill>
                  <a:schemeClr val="tx1"/>
                </a:solidFill>
                <a:latin typeface="Sassoon Primary" pitchFamily="50" charset="0"/>
              </a:rPr>
              <a:t>Identifying human and physical features of London</a:t>
            </a:r>
          </a:p>
          <a:p>
            <a:pPr marL="171450" indent="-171450">
              <a:buFont typeface="Arial" panose="020B0604020202020204" pitchFamily="34" charset="0"/>
              <a:buChar char="•"/>
            </a:pPr>
            <a:r>
              <a:rPr lang="en-GB" sz="950" dirty="0">
                <a:solidFill>
                  <a:schemeClr val="tx1"/>
                </a:solidFill>
                <a:latin typeface="Sassoon Primary" pitchFamily="50" charset="0"/>
              </a:rPr>
              <a:t>Identifying the characteristics of Scotland and its capital city</a:t>
            </a:r>
          </a:p>
          <a:p>
            <a:pPr marL="171450" indent="-171450">
              <a:buFont typeface="Arial" panose="020B0604020202020204" pitchFamily="34" charset="0"/>
              <a:buChar char="•"/>
            </a:pPr>
            <a:r>
              <a:rPr lang="en-GB" sz="950" dirty="0">
                <a:solidFill>
                  <a:schemeClr val="tx1"/>
                </a:solidFill>
                <a:latin typeface="Sassoon Primary" pitchFamily="50" charset="0"/>
              </a:rPr>
              <a:t>Identifying the characteristics of Wales and its capital city</a:t>
            </a:r>
          </a:p>
          <a:p>
            <a:pPr marL="171450" indent="-171450">
              <a:buFont typeface="Arial" panose="020B0604020202020204" pitchFamily="34" charset="0"/>
              <a:buChar char="•"/>
            </a:pPr>
            <a:r>
              <a:rPr lang="en-GB" sz="950" dirty="0">
                <a:solidFill>
                  <a:schemeClr val="tx1"/>
                </a:solidFill>
                <a:latin typeface="Sassoon Primary" pitchFamily="50" charset="0"/>
              </a:rPr>
              <a:t>Identifying the characteristics of Ireland and its capital city</a:t>
            </a:r>
            <a:endParaRPr lang="en-GB" sz="950" b="1" u="sng" dirty="0">
              <a:solidFill>
                <a:schemeClr val="tx1"/>
              </a:solidFill>
              <a:latin typeface="Sassoon Primary" pitchFamily="50" charset="0"/>
            </a:endParaRPr>
          </a:p>
          <a:p>
            <a:r>
              <a:rPr lang="en-GB" sz="950" b="1" u="sng" dirty="0">
                <a:solidFill>
                  <a:schemeClr val="tx1"/>
                </a:solidFill>
                <a:latin typeface="Sassoon Primary" pitchFamily="50" charset="0"/>
              </a:rPr>
              <a:t>Art</a:t>
            </a:r>
            <a:r>
              <a:rPr lang="en-GB" sz="950" b="1" dirty="0">
                <a:solidFill>
                  <a:schemeClr val="tx1"/>
                </a:solidFill>
                <a:latin typeface="Sassoon Primary" pitchFamily="50" charset="0"/>
              </a:rPr>
              <a:t> –Flora and Fauna</a:t>
            </a:r>
          </a:p>
          <a:p>
            <a:r>
              <a:rPr lang="en-GB" sz="950" dirty="0">
                <a:solidFill>
                  <a:schemeClr val="tx1"/>
                </a:solidFill>
                <a:effectLst/>
                <a:latin typeface="Sassoon Primary" pitchFamily="50" charset="0"/>
                <a:ea typeface="Calibri" panose="020F0502020204030204" pitchFamily="34" charset="0"/>
                <a:cs typeface="Times New Roman" panose="02020603050405020304" pitchFamily="18" charset="0"/>
              </a:rPr>
              <a:t>Explore how artists make art inspired by flora and fauna. Make collages </a:t>
            </a:r>
            <a:r>
              <a:rPr lang="en-GB" sz="950">
                <a:solidFill>
                  <a:schemeClr val="tx1"/>
                </a:solidFill>
                <a:effectLst/>
                <a:latin typeface="Sassoon Primary" pitchFamily="50" charset="0"/>
                <a:ea typeface="Calibri" panose="020F0502020204030204" pitchFamily="34" charset="0"/>
                <a:cs typeface="Times New Roman" panose="02020603050405020304" pitchFamily="18" charset="0"/>
              </a:rPr>
              <a:t>of mini </a:t>
            </a:r>
            <a:r>
              <a:rPr lang="en-GB" sz="950" dirty="0">
                <a:solidFill>
                  <a:schemeClr val="tx1"/>
                </a:solidFill>
                <a:latin typeface="Sassoon Primary" pitchFamily="50" charset="0"/>
                <a:ea typeface="Calibri" panose="020F0502020204030204" pitchFamily="34" charset="0"/>
                <a:cs typeface="Times New Roman" panose="02020603050405020304" pitchFamily="18" charset="0"/>
              </a:rPr>
              <a:t>b</a:t>
            </a:r>
            <a:r>
              <a:rPr lang="en-GB" sz="950">
                <a:solidFill>
                  <a:schemeClr val="tx1"/>
                </a:solidFill>
                <a:effectLst/>
                <a:latin typeface="Sassoon Primary" pitchFamily="50" charset="0"/>
                <a:ea typeface="Calibri" panose="020F0502020204030204" pitchFamily="34" charset="0"/>
                <a:cs typeface="Times New Roman" panose="02020603050405020304" pitchFamily="18" charset="0"/>
              </a:rPr>
              <a:t>easts </a:t>
            </a:r>
            <a:r>
              <a:rPr lang="en-GB" sz="950" dirty="0">
                <a:solidFill>
                  <a:schemeClr val="tx1"/>
                </a:solidFill>
                <a:effectLst/>
                <a:latin typeface="Sassoon Primary" pitchFamily="50" charset="0"/>
                <a:ea typeface="Calibri" panose="020F0502020204030204" pitchFamily="34" charset="0"/>
                <a:cs typeface="Times New Roman" panose="02020603050405020304" pitchFamily="18" charset="0"/>
              </a:rPr>
              <a:t>and display as a shared artwork.</a:t>
            </a:r>
            <a:endParaRPr lang="en-GB" sz="950" b="1" dirty="0">
              <a:solidFill>
                <a:schemeClr val="tx1"/>
              </a:solidFill>
              <a:latin typeface="Sassoon Primary" pitchFamily="50" charset="0"/>
            </a:endParaRPr>
          </a:p>
          <a:p>
            <a:r>
              <a:rPr lang="en-GB" sz="950" b="1" u="sng" dirty="0">
                <a:solidFill>
                  <a:schemeClr val="tx1"/>
                </a:solidFill>
                <a:latin typeface="Sassoon Primary" pitchFamily="50" charset="0"/>
              </a:rPr>
              <a:t>Computing</a:t>
            </a:r>
            <a:r>
              <a:rPr lang="en-GB" sz="950" b="1" dirty="0">
                <a:solidFill>
                  <a:schemeClr val="tx1"/>
                </a:solidFill>
                <a:latin typeface="Sassoon Primary" pitchFamily="50" charset="0"/>
              </a:rPr>
              <a:t> – Programming a moving robot</a:t>
            </a:r>
          </a:p>
          <a:p>
            <a:r>
              <a:rPr lang="en-GB" sz="950" dirty="0">
                <a:solidFill>
                  <a:schemeClr val="tx1"/>
                </a:solidFill>
                <a:latin typeface="Sassoon Primary" pitchFamily="50" charset="0"/>
              </a:rPr>
              <a:t>This unit will introduce the children to early programming concepts. They will be using Bee-Bots to explore individual commands. They will identify what each command does, and then use that knowledge to start predicting the outcome of programs. The children will also be challenged to program the Bee-Bot to move around in specific directions.</a:t>
            </a:r>
          </a:p>
          <a:p>
            <a:r>
              <a:rPr lang="en-GB" sz="950" b="1" u="sng" dirty="0">
                <a:solidFill>
                  <a:schemeClr val="tx1"/>
                </a:solidFill>
                <a:latin typeface="Sassoon Primary" pitchFamily="50" charset="0"/>
              </a:rPr>
              <a:t>Music</a:t>
            </a:r>
            <a:r>
              <a:rPr lang="en-GB" sz="950" b="1" dirty="0">
                <a:solidFill>
                  <a:schemeClr val="tx1"/>
                </a:solidFill>
                <a:latin typeface="Sassoon Primary" pitchFamily="50" charset="0"/>
              </a:rPr>
              <a:t> – Dynamics</a:t>
            </a:r>
          </a:p>
          <a:p>
            <a:r>
              <a:rPr lang="en-GB" sz="950" dirty="0">
                <a:solidFill>
                  <a:schemeClr val="tx1"/>
                </a:solidFill>
                <a:latin typeface="Sassoon Primary" pitchFamily="50" charset="0"/>
              </a:rPr>
              <a:t>This unit will focus on the following outcomes:</a:t>
            </a:r>
          </a:p>
          <a:p>
            <a:pPr marL="171450" indent="-171450">
              <a:buFont typeface="Arial" panose="020B0604020202020204" pitchFamily="34" charset="0"/>
              <a:buChar char="•"/>
            </a:pPr>
            <a:r>
              <a:rPr lang="en-GB" sz="950" dirty="0">
                <a:solidFill>
                  <a:schemeClr val="tx1"/>
                </a:solidFill>
                <a:latin typeface="Sassoon Primary" pitchFamily="50" charset="0"/>
              </a:rPr>
              <a:t>Use appropriate, justified movements to represent dynamics</a:t>
            </a:r>
          </a:p>
          <a:p>
            <a:pPr marL="171450" indent="-171450">
              <a:buFont typeface="Arial" panose="020B0604020202020204" pitchFamily="34" charset="0"/>
              <a:buChar char="•"/>
            </a:pPr>
            <a:r>
              <a:rPr lang="en-GB" sz="950" dirty="0">
                <a:solidFill>
                  <a:schemeClr val="tx1"/>
                </a:solidFill>
                <a:latin typeface="Sassoon Primary" pitchFamily="50" charset="0"/>
              </a:rPr>
              <a:t>Identify sounds within music and describe them using adjectives</a:t>
            </a:r>
          </a:p>
          <a:p>
            <a:pPr marL="171450" indent="-171450">
              <a:buFont typeface="Arial" panose="020B0604020202020204" pitchFamily="34" charset="0"/>
              <a:buChar char="•"/>
            </a:pPr>
            <a:r>
              <a:rPr lang="en-GB" sz="950" dirty="0">
                <a:solidFill>
                  <a:schemeClr val="tx1"/>
                </a:solidFill>
                <a:latin typeface="Sassoon Primary" pitchFamily="50" charset="0"/>
              </a:rPr>
              <a:t>Recreate sounds using voice or body and extend ideas by adding dynamics</a:t>
            </a:r>
          </a:p>
          <a:p>
            <a:pPr marL="171450" indent="-171450">
              <a:buFont typeface="Arial" panose="020B0604020202020204" pitchFamily="34" charset="0"/>
              <a:buChar char="•"/>
            </a:pPr>
            <a:r>
              <a:rPr lang="en-GB" sz="950" dirty="0">
                <a:solidFill>
                  <a:schemeClr val="tx1"/>
                </a:solidFill>
                <a:latin typeface="Sassoon Primary" pitchFamily="50" charset="0"/>
              </a:rPr>
              <a:t>Create appropriate, original sounds with their voice and body</a:t>
            </a:r>
          </a:p>
          <a:p>
            <a:pPr marL="171450" indent="-171450">
              <a:buFont typeface="Arial" panose="020B0604020202020204" pitchFamily="34" charset="0"/>
              <a:buChar char="•"/>
            </a:pPr>
            <a:r>
              <a:rPr lang="en-GB" sz="950" dirty="0">
                <a:solidFill>
                  <a:schemeClr val="tx1"/>
                </a:solidFill>
                <a:latin typeface="Sassoon Primary" pitchFamily="50" charset="0"/>
              </a:rPr>
              <a:t>Use instruments to create loud and soft sounds</a:t>
            </a:r>
          </a:p>
          <a:p>
            <a:pPr marL="171450" indent="-171450">
              <a:buFont typeface="Arial" panose="020B0604020202020204" pitchFamily="34" charset="0"/>
              <a:buChar char="•"/>
            </a:pPr>
            <a:r>
              <a:rPr lang="en-GB" sz="950" dirty="0">
                <a:solidFill>
                  <a:schemeClr val="tx1"/>
                </a:solidFill>
                <a:latin typeface="Sassoon Primary" pitchFamily="50" charset="0"/>
              </a:rPr>
              <a:t>Create and play a musical score that showcases understanding by using dynamic symbols</a:t>
            </a:r>
          </a:p>
          <a:p>
            <a:pPr algn="l" fontAlgn="base"/>
            <a:r>
              <a:rPr lang="en-GB" sz="950" b="1" i="0" u="sng" dirty="0">
                <a:solidFill>
                  <a:srgbClr val="000000"/>
                </a:solidFill>
                <a:effectLst/>
                <a:latin typeface="Sassoon Primary" pitchFamily="50" charset="0"/>
              </a:rPr>
              <a:t>PE</a:t>
            </a:r>
            <a:r>
              <a:rPr lang="en-GB" sz="950" b="0" i="0" dirty="0">
                <a:solidFill>
                  <a:srgbClr val="000000"/>
                </a:solidFill>
                <a:effectLst/>
                <a:latin typeface="Sassoon Primary" pitchFamily="50" charset="0"/>
              </a:rPr>
              <a:t>-  </a:t>
            </a:r>
            <a:r>
              <a:rPr lang="en-GB" sz="950" b="1" i="0" dirty="0">
                <a:solidFill>
                  <a:srgbClr val="000000"/>
                </a:solidFill>
                <a:effectLst/>
                <a:latin typeface="Sassoon Primary" pitchFamily="50" charset="0"/>
              </a:rPr>
              <a:t>Games: Catching and bouncing a ball</a:t>
            </a:r>
          </a:p>
          <a:p>
            <a:pPr algn="l" fontAlgn="base"/>
            <a:r>
              <a:rPr lang="en-GB" sz="950" b="0" i="0" dirty="0">
                <a:solidFill>
                  <a:srgbClr val="000000"/>
                </a:solidFill>
                <a:effectLst/>
                <a:latin typeface="Sassoon Primary" pitchFamily="50" charset="0"/>
              </a:rPr>
              <a:t>Demonstrate catching and bouncing a ball with some accuracy. Show tactics during a game. Demonstrate the skills of determination to improve own skills; co-operation in playing with others and self-belief that using a tactic can outwit an opponent.</a:t>
            </a:r>
          </a:p>
          <a:p>
            <a:pPr algn="l" fontAlgn="base"/>
            <a:r>
              <a:rPr lang="en-GB" sz="950" b="1" dirty="0">
                <a:solidFill>
                  <a:srgbClr val="000000"/>
                </a:solidFill>
                <a:latin typeface="Sassoon Primary" pitchFamily="50" charset="0"/>
              </a:rPr>
              <a:t>Dance-Under the sea</a:t>
            </a:r>
          </a:p>
          <a:p>
            <a:pPr fontAlgn="base"/>
            <a:r>
              <a:rPr lang="en-GB" sz="950" b="0" i="0" dirty="0">
                <a:solidFill>
                  <a:schemeClr val="tx1"/>
                </a:solidFill>
                <a:effectLst/>
                <a:latin typeface="Sassoon Primary" pitchFamily="50" charset="0"/>
              </a:rPr>
              <a:t>Use my body and create theme related shapes, movements and actions. Timing and performing in unison. </a:t>
            </a:r>
            <a:r>
              <a:rPr lang="en-GB" sz="950" dirty="0">
                <a:solidFill>
                  <a:schemeClr val="tx1"/>
                </a:solidFill>
                <a:latin typeface="Sassoon Primary" pitchFamily="50" charset="0"/>
              </a:rPr>
              <a:t>Using different levels in travelling movements. To understand what makes a good performance. </a:t>
            </a:r>
            <a:endParaRPr lang="en-GB" sz="950" b="1" u="sng" dirty="0">
              <a:solidFill>
                <a:schemeClr val="tx1"/>
              </a:solidFill>
              <a:latin typeface="Sassoon Primary" pitchFamily="50" charset="0"/>
            </a:endParaRPr>
          </a:p>
          <a:p>
            <a:pPr fontAlgn="base"/>
            <a:r>
              <a:rPr lang="en-GB" sz="950" b="1" u="sng" dirty="0">
                <a:solidFill>
                  <a:schemeClr val="tx1"/>
                </a:solidFill>
                <a:latin typeface="Sassoon Primary" pitchFamily="50" charset="0"/>
              </a:rPr>
              <a:t>PSHE</a:t>
            </a:r>
            <a:r>
              <a:rPr lang="en-GB" sz="950" dirty="0">
                <a:solidFill>
                  <a:schemeClr val="tx1"/>
                </a:solidFill>
                <a:latin typeface="Sassoon Primary" pitchFamily="50" charset="0"/>
              </a:rPr>
              <a:t>-Valuing difference</a:t>
            </a:r>
          </a:p>
          <a:p>
            <a:pPr fontAlgn="base"/>
            <a:r>
              <a:rPr lang="en-GB" sz="950" dirty="0">
                <a:solidFill>
                  <a:schemeClr val="tx1"/>
                </a:solidFill>
                <a:latin typeface="Sassoon Primary" pitchFamily="50" charset="0"/>
              </a:rPr>
              <a:t>Identify differences between people and celebrate these differences. </a:t>
            </a:r>
          </a:p>
          <a:p>
            <a:pPr fontAlgn="base"/>
            <a:r>
              <a:rPr lang="en-GB" sz="950" dirty="0">
                <a:solidFill>
                  <a:schemeClr val="tx1"/>
                </a:solidFill>
                <a:latin typeface="Sassoon Primary" pitchFamily="50" charset="0"/>
              </a:rPr>
              <a:t>Understand the difference between unkindness, teasing and bullying.</a:t>
            </a:r>
          </a:p>
          <a:p>
            <a:pPr fontAlgn="base"/>
            <a:r>
              <a:rPr lang="en-GB" sz="950" dirty="0">
                <a:solidFill>
                  <a:schemeClr val="tx1"/>
                </a:solidFill>
                <a:latin typeface="Sassoon Primary" pitchFamily="50" charset="0"/>
              </a:rPr>
              <a:t>Recognise and explain what is fair, unfair, kind and unkind. Suggest ways to show kindness. Identify people who are special to us and explain why.  </a:t>
            </a:r>
          </a:p>
          <a:p>
            <a:pPr fontAlgn="base"/>
            <a:endParaRPr lang="en-GB" sz="950" dirty="0">
              <a:solidFill>
                <a:schemeClr val="tx1"/>
              </a:solidFill>
              <a:latin typeface="Sassoon Primary" pitchFamily="50" charset="0"/>
            </a:endParaRPr>
          </a:p>
          <a:p>
            <a:pPr fontAlgn="base"/>
            <a:endParaRPr lang="en-GB" sz="950" dirty="0">
              <a:solidFill>
                <a:schemeClr val="tx1"/>
              </a:solidFill>
              <a:latin typeface="Sassoon Primary" pitchFamily="50" charset="0"/>
            </a:endParaRPr>
          </a:p>
        </p:txBody>
      </p:sp>
      <p:sp>
        <p:nvSpPr>
          <p:cNvPr id="21" name="Rectangle 20"/>
          <p:cNvSpPr/>
          <p:nvPr/>
        </p:nvSpPr>
        <p:spPr>
          <a:xfrm>
            <a:off x="4603068" y="2373444"/>
            <a:ext cx="2952206" cy="525628"/>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Special event – Blackburn Diocese Celebrate 100</a:t>
            </a:r>
            <a:r>
              <a:rPr lang="en-GB" sz="950" baseline="30000" dirty="0">
                <a:solidFill>
                  <a:schemeClr val="tx1"/>
                </a:solidFill>
              </a:rPr>
              <a:t>th</a:t>
            </a:r>
            <a:r>
              <a:rPr lang="en-GB" sz="950" dirty="0">
                <a:solidFill>
                  <a:schemeClr val="tx1"/>
                </a:solidFill>
              </a:rPr>
              <a:t> Birthday!</a:t>
            </a:r>
          </a:p>
        </p:txBody>
      </p:sp>
      <p:sp>
        <p:nvSpPr>
          <p:cNvPr id="28" name="Rectangle 27"/>
          <p:cNvSpPr/>
          <p:nvPr/>
        </p:nvSpPr>
        <p:spPr>
          <a:xfrm>
            <a:off x="4603068" y="3084681"/>
            <a:ext cx="2952206" cy="525628"/>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Enrichment – Safter Internet Day 10</a:t>
            </a:r>
            <a:r>
              <a:rPr lang="en-GB" sz="950" baseline="30000" dirty="0">
                <a:solidFill>
                  <a:schemeClr val="tx1"/>
                </a:solidFill>
              </a:rPr>
              <a:t>th</a:t>
            </a:r>
            <a:r>
              <a:rPr lang="en-GB" sz="950" dirty="0">
                <a:solidFill>
                  <a:schemeClr val="tx1"/>
                </a:solidFill>
              </a:rPr>
              <a:t> February </a:t>
            </a:r>
          </a:p>
        </p:txBody>
      </p:sp>
      <p:sp>
        <p:nvSpPr>
          <p:cNvPr id="33" name="Rectangle 32"/>
          <p:cNvSpPr/>
          <p:nvPr/>
        </p:nvSpPr>
        <p:spPr>
          <a:xfrm>
            <a:off x="4594495" y="3767750"/>
            <a:ext cx="2952206" cy="525628"/>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Online Safety Strand – Health, wellbeing and lifestyle</a:t>
            </a:r>
          </a:p>
        </p:txBody>
      </p:sp>
      <p:sp>
        <p:nvSpPr>
          <p:cNvPr id="34" name="Rectangle 33"/>
          <p:cNvSpPr/>
          <p:nvPr/>
        </p:nvSpPr>
        <p:spPr>
          <a:xfrm>
            <a:off x="4594495" y="4461570"/>
            <a:ext cx="2952206" cy="525628"/>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Community links – Theatre Workshop with AKS </a:t>
            </a:r>
          </a:p>
        </p:txBody>
      </p:sp>
      <p:sp>
        <p:nvSpPr>
          <p:cNvPr id="35" name="Rectangle 34"/>
          <p:cNvSpPr/>
          <p:nvPr/>
        </p:nvSpPr>
        <p:spPr>
          <a:xfrm>
            <a:off x="4588325" y="5066002"/>
            <a:ext cx="2952206" cy="525628"/>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British values – Mutual Respect</a:t>
            </a:r>
          </a:p>
        </p:txBody>
      </p:sp>
      <p:sp>
        <p:nvSpPr>
          <p:cNvPr id="36" name="Rectangle 35"/>
          <p:cNvSpPr/>
          <p:nvPr/>
        </p:nvSpPr>
        <p:spPr>
          <a:xfrm>
            <a:off x="4588325" y="5681018"/>
            <a:ext cx="2952206" cy="684209"/>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Half-termly events – </a:t>
            </a:r>
          </a:p>
          <a:p>
            <a:r>
              <a:rPr lang="en-GB" sz="950" dirty="0">
                <a:solidFill>
                  <a:schemeClr val="tx1"/>
                </a:solidFill>
              </a:rPr>
              <a:t>Children’s Mental Health Week WB 9</a:t>
            </a:r>
            <a:r>
              <a:rPr lang="en-GB" sz="950" baseline="30000" dirty="0">
                <a:solidFill>
                  <a:schemeClr val="tx1"/>
                </a:solidFill>
              </a:rPr>
              <a:t>th</a:t>
            </a:r>
            <a:r>
              <a:rPr lang="en-GB" sz="950" dirty="0">
                <a:solidFill>
                  <a:schemeClr val="tx1"/>
                </a:solidFill>
              </a:rPr>
              <a:t> February.</a:t>
            </a:r>
          </a:p>
          <a:p>
            <a:r>
              <a:rPr lang="en-GB" sz="950" dirty="0">
                <a:solidFill>
                  <a:schemeClr val="tx1"/>
                </a:solidFill>
              </a:rPr>
              <a:t>Parent/Carer Evenings– 11/12</a:t>
            </a:r>
            <a:r>
              <a:rPr lang="en-GB" sz="950" baseline="30000" dirty="0">
                <a:solidFill>
                  <a:schemeClr val="tx1"/>
                </a:solidFill>
              </a:rPr>
              <a:t>th</a:t>
            </a:r>
            <a:r>
              <a:rPr lang="en-GB" sz="950" dirty="0">
                <a:solidFill>
                  <a:schemeClr val="tx1"/>
                </a:solidFill>
              </a:rPr>
              <a:t> February</a:t>
            </a:r>
          </a:p>
        </p:txBody>
      </p:sp>
      <p:graphicFrame>
        <p:nvGraphicFramePr>
          <p:cNvPr id="2" name="Table 1"/>
          <p:cNvGraphicFramePr>
            <a:graphicFrameLocks noGrp="1"/>
          </p:cNvGraphicFramePr>
          <p:nvPr>
            <p:extLst>
              <p:ext uri="{D42A27DB-BD31-4B8C-83A1-F6EECF244321}">
                <p14:modId xmlns:p14="http://schemas.microsoft.com/office/powerpoint/2010/main" val="2065708498"/>
              </p:ext>
            </p:extLst>
          </p:nvPr>
        </p:nvGraphicFramePr>
        <p:xfrm>
          <a:off x="182880" y="6523808"/>
          <a:ext cx="11818620" cy="243840"/>
        </p:xfrm>
        <a:graphic>
          <a:graphicData uri="http://schemas.openxmlformats.org/drawingml/2006/table">
            <a:tbl>
              <a:tblPr firstRow="1" bandRow="1">
                <a:tableStyleId>{5940675A-B579-460E-94D1-54222C63F5DA}</a:tableStyleId>
              </a:tblPr>
              <a:tblGrid>
                <a:gridCol w="1313180">
                  <a:extLst>
                    <a:ext uri="{9D8B030D-6E8A-4147-A177-3AD203B41FA5}">
                      <a16:colId xmlns:a16="http://schemas.microsoft.com/office/drawing/2014/main" val="1621879501"/>
                    </a:ext>
                  </a:extLst>
                </a:gridCol>
                <a:gridCol w="1313180">
                  <a:extLst>
                    <a:ext uri="{9D8B030D-6E8A-4147-A177-3AD203B41FA5}">
                      <a16:colId xmlns:a16="http://schemas.microsoft.com/office/drawing/2014/main" val="2245780125"/>
                    </a:ext>
                  </a:extLst>
                </a:gridCol>
                <a:gridCol w="1313180">
                  <a:extLst>
                    <a:ext uri="{9D8B030D-6E8A-4147-A177-3AD203B41FA5}">
                      <a16:colId xmlns:a16="http://schemas.microsoft.com/office/drawing/2014/main" val="1781995852"/>
                    </a:ext>
                  </a:extLst>
                </a:gridCol>
                <a:gridCol w="1313180">
                  <a:extLst>
                    <a:ext uri="{9D8B030D-6E8A-4147-A177-3AD203B41FA5}">
                      <a16:colId xmlns:a16="http://schemas.microsoft.com/office/drawing/2014/main" val="69825853"/>
                    </a:ext>
                  </a:extLst>
                </a:gridCol>
                <a:gridCol w="1313180">
                  <a:extLst>
                    <a:ext uri="{9D8B030D-6E8A-4147-A177-3AD203B41FA5}">
                      <a16:colId xmlns:a16="http://schemas.microsoft.com/office/drawing/2014/main" val="2178322418"/>
                    </a:ext>
                  </a:extLst>
                </a:gridCol>
                <a:gridCol w="1313180">
                  <a:extLst>
                    <a:ext uri="{9D8B030D-6E8A-4147-A177-3AD203B41FA5}">
                      <a16:colId xmlns:a16="http://schemas.microsoft.com/office/drawing/2014/main" val="2772126965"/>
                    </a:ext>
                  </a:extLst>
                </a:gridCol>
                <a:gridCol w="1313180">
                  <a:extLst>
                    <a:ext uri="{9D8B030D-6E8A-4147-A177-3AD203B41FA5}">
                      <a16:colId xmlns:a16="http://schemas.microsoft.com/office/drawing/2014/main" val="1231715789"/>
                    </a:ext>
                  </a:extLst>
                </a:gridCol>
                <a:gridCol w="1313180">
                  <a:extLst>
                    <a:ext uri="{9D8B030D-6E8A-4147-A177-3AD203B41FA5}">
                      <a16:colId xmlns:a16="http://schemas.microsoft.com/office/drawing/2014/main" val="1920206904"/>
                    </a:ext>
                  </a:extLst>
                </a:gridCol>
                <a:gridCol w="1313180">
                  <a:extLst>
                    <a:ext uri="{9D8B030D-6E8A-4147-A177-3AD203B41FA5}">
                      <a16:colId xmlns:a16="http://schemas.microsoft.com/office/drawing/2014/main" val="4079128790"/>
                    </a:ext>
                  </a:extLst>
                </a:gridCol>
              </a:tblGrid>
              <a:tr h="143164">
                <a:tc>
                  <a:txBody>
                    <a:bodyPr/>
                    <a:lstStyle/>
                    <a:p>
                      <a:pPr algn="ctr"/>
                      <a:r>
                        <a:rPr lang="en-GB" sz="1000" dirty="0">
                          <a:latin typeface="+mn-lt"/>
                        </a:rPr>
                        <a:t>Friendship</a:t>
                      </a:r>
                    </a:p>
                  </a:txBody>
                  <a:tcPr>
                    <a:solidFill>
                      <a:srgbClr val="9966FF"/>
                    </a:solidFill>
                  </a:tcPr>
                </a:tc>
                <a:tc>
                  <a:txBody>
                    <a:bodyPr/>
                    <a:lstStyle/>
                    <a:p>
                      <a:pPr algn="ctr"/>
                      <a:r>
                        <a:rPr lang="en-GB" sz="1000" dirty="0">
                          <a:latin typeface="+mn-lt"/>
                        </a:rPr>
                        <a:t>Faith</a:t>
                      </a:r>
                    </a:p>
                  </a:txBody>
                  <a:tcPr>
                    <a:solidFill>
                      <a:srgbClr val="92D050"/>
                    </a:solidFill>
                  </a:tcPr>
                </a:tc>
                <a:tc>
                  <a:txBody>
                    <a:bodyPr/>
                    <a:lstStyle/>
                    <a:p>
                      <a:pPr algn="ctr"/>
                      <a:r>
                        <a:rPr lang="en-GB" sz="1000" dirty="0">
                          <a:latin typeface="+mn-lt"/>
                        </a:rPr>
                        <a:t>Respect</a:t>
                      </a:r>
                    </a:p>
                  </a:txBody>
                  <a:tcPr>
                    <a:solidFill>
                      <a:srgbClr val="92D050"/>
                    </a:solidFill>
                  </a:tcPr>
                </a:tc>
                <a:tc>
                  <a:txBody>
                    <a:bodyPr/>
                    <a:lstStyle/>
                    <a:p>
                      <a:pPr algn="ctr"/>
                      <a:r>
                        <a:rPr lang="en-GB" sz="1000" dirty="0">
                          <a:latin typeface="+mn-lt"/>
                        </a:rPr>
                        <a:t>Determination</a:t>
                      </a:r>
                    </a:p>
                  </a:txBody>
                  <a:tcPr/>
                </a:tc>
                <a:tc>
                  <a:txBody>
                    <a:bodyPr/>
                    <a:lstStyle/>
                    <a:p>
                      <a:pPr algn="ctr"/>
                      <a:r>
                        <a:rPr lang="en-GB" sz="1000" dirty="0">
                          <a:latin typeface="+mn-lt"/>
                        </a:rPr>
                        <a:t>Love</a:t>
                      </a:r>
                    </a:p>
                  </a:txBody>
                  <a:tcPr>
                    <a:solidFill>
                      <a:srgbClr val="9A003B"/>
                    </a:solidFill>
                  </a:tcPr>
                </a:tc>
                <a:tc>
                  <a:txBody>
                    <a:bodyPr/>
                    <a:lstStyle/>
                    <a:p>
                      <a:pPr algn="ctr"/>
                      <a:r>
                        <a:rPr lang="en-GB" sz="1000" dirty="0">
                          <a:latin typeface="+mn-lt"/>
                        </a:rPr>
                        <a:t>Service</a:t>
                      </a:r>
                    </a:p>
                  </a:txBody>
                  <a:tcPr>
                    <a:solidFill>
                      <a:srgbClr val="92D050"/>
                    </a:solidFill>
                  </a:tcPr>
                </a:tc>
                <a:tc>
                  <a:txBody>
                    <a:bodyPr/>
                    <a:lstStyle/>
                    <a:p>
                      <a:pPr algn="ctr"/>
                      <a:r>
                        <a:rPr lang="en-GB" sz="1000" dirty="0">
                          <a:latin typeface="+mn-lt"/>
                        </a:rPr>
                        <a:t>Thankfulness</a:t>
                      </a:r>
                    </a:p>
                  </a:txBody>
                  <a:tcPr>
                    <a:solidFill>
                      <a:srgbClr val="92D050"/>
                    </a:solidFill>
                  </a:tcPr>
                </a:tc>
                <a:tc>
                  <a:txBody>
                    <a:bodyPr/>
                    <a:lstStyle/>
                    <a:p>
                      <a:pPr algn="ctr"/>
                      <a:r>
                        <a:rPr lang="en-GB" sz="1000" dirty="0">
                          <a:latin typeface="+mn-lt"/>
                        </a:rPr>
                        <a:t>Honesty</a:t>
                      </a:r>
                    </a:p>
                  </a:txBody>
                  <a:tcPr>
                    <a:solidFill>
                      <a:schemeClr val="bg1"/>
                    </a:solidFill>
                  </a:tcPr>
                </a:tc>
                <a:tc>
                  <a:txBody>
                    <a:bodyPr/>
                    <a:lstStyle/>
                    <a:p>
                      <a:pPr algn="ctr"/>
                      <a:r>
                        <a:rPr lang="en-GB" sz="1000" dirty="0">
                          <a:latin typeface="+mn-lt"/>
                        </a:rPr>
                        <a:t>Forgiveness</a:t>
                      </a:r>
                    </a:p>
                  </a:txBody>
                  <a:tcPr>
                    <a:solidFill>
                      <a:srgbClr val="9966FF"/>
                    </a:solidFill>
                  </a:tcPr>
                </a:tc>
                <a:extLst>
                  <a:ext uri="{0D108BD9-81ED-4DB2-BD59-A6C34878D82A}">
                    <a16:rowId xmlns:a16="http://schemas.microsoft.com/office/drawing/2014/main" val="2468951610"/>
                  </a:ext>
                </a:extLst>
              </a:tr>
            </a:tbl>
          </a:graphicData>
        </a:graphic>
      </p:graphicFrame>
    </p:spTree>
    <p:extLst>
      <p:ext uri="{BB962C8B-B14F-4D97-AF65-F5344CB8AC3E}">
        <p14:creationId xmlns:p14="http://schemas.microsoft.com/office/powerpoint/2010/main" val="27159237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defRPr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ef18aa3-24f8-4d5e-84fb-0ff00f72bf1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24E9CD3A9AD8E4F9B2EEBF8FDE6F44C" ma:contentTypeVersion="11" ma:contentTypeDescription="Create a new document." ma:contentTypeScope="" ma:versionID="cbe2d6f33be4ff8b1df552fc2fc842e0">
  <xsd:schema xmlns:xsd="http://www.w3.org/2001/XMLSchema" xmlns:xs="http://www.w3.org/2001/XMLSchema" xmlns:p="http://schemas.microsoft.com/office/2006/metadata/properties" xmlns:ns3="4ef18aa3-24f8-4d5e-84fb-0ff00f72bf18" targetNamespace="http://schemas.microsoft.com/office/2006/metadata/properties" ma:root="true" ma:fieldsID="fc2d9bc0f0da76425d0aa8774f2ce8c8" ns3:_="">
    <xsd:import namespace="4ef18aa3-24f8-4d5e-84fb-0ff00f72bf18"/>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GenerationTime" minOccurs="0"/>
                <xsd:element ref="ns3:MediaServiceEventHashCode"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ef18aa3-24f8-4d5e-84fb-0ff00f72bf18"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A37C98A-48F2-4F0D-97DC-9C0F49DA8BBF}">
  <ds:schemaRefs>
    <ds:schemaRef ds:uri="http://purl.org/dc/terms/"/>
    <ds:schemaRef ds:uri="http://schemas.microsoft.com/office/2006/documentManagement/types"/>
    <ds:schemaRef ds:uri="http://schemas.openxmlformats.org/package/2006/metadata/core-properties"/>
    <ds:schemaRef ds:uri="http://purl.org/dc/elements/1.1/"/>
    <ds:schemaRef ds:uri="http://schemas.microsoft.com/office/2006/metadata/properties"/>
    <ds:schemaRef ds:uri="http://schemas.microsoft.com/office/infopath/2007/PartnerControls"/>
    <ds:schemaRef ds:uri="4ef18aa3-24f8-4d5e-84fb-0ff00f72bf18"/>
    <ds:schemaRef ds:uri="http://www.w3.org/XML/1998/namespace"/>
    <ds:schemaRef ds:uri="http://purl.org/dc/dcmitype/"/>
  </ds:schemaRefs>
</ds:datastoreItem>
</file>

<file path=customXml/itemProps2.xml><?xml version="1.0" encoding="utf-8"?>
<ds:datastoreItem xmlns:ds="http://schemas.openxmlformats.org/officeDocument/2006/customXml" ds:itemID="{D04752BC-D8EB-41C4-B87B-F5FFE68E2C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ef18aa3-24f8-4d5e-84fb-0ff00f72bf1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0C74E71-8440-44C2-9DBD-D1F4D55C659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4695</TotalTime>
  <Words>750</Words>
  <Application>Microsoft Office PowerPoint</Application>
  <PresentationFormat>Widescreen</PresentationFormat>
  <Paragraphs>106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 Primary</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Jack Gray</dc:creator>
  <cp:lastModifiedBy>Lumby, Angela</cp:lastModifiedBy>
  <cp:revision>28</cp:revision>
  <cp:lastPrinted>2023-12-05T14:46:37Z</cp:lastPrinted>
  <dcterms:created xsi:type="dcterms:W3CDTF">2023-11-30T21:20:23Z</dcterms:created>
  <dcterms:modified xsi:type="dcterms:W3CDTF">2026-01-08T15:31:00Z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0x010100124E9CD3A9AD8E4F9B2EEBF8FDE6F44C</vt:lpwstr>
  </property>
</Properties>
</file>